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slideMasters/slideMaster3.xml" ContentType="application/vnd.openxmlformats-officedocument.presentationml.slideMaster+xml"/>
  <Override PartName="/ppt/theme/theme3.xml" ContentType="application/vnd.openxmlformats-officedocument.theme+xml"/>
  <Override PartName="/ppt/slideMasters/slideMaster4.xml" ContentType="application/vnd.openxmlformats-officedocument.presentationml.slideMaster+xml"/>
  <Override PartName="/ppt/theme/theme4.xml" ContentType="application/vnd.openxmlformats-officedocument.theme+xml"/>
  <Override PartName="/ppt/notesMasters/notesMaster1.xml" ContentType="application/vnd.openxmlformats-officedocument.presentationml.notesMaster+xml"/>
  <Override PartName="/ppt/theme/theme5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16.xml" ContentType="application/vnd.openxmlformats-officedocument.presentationml.slide+xml"/>
  <Override PartName="/ppt/notesSlides/notesSlide16.xml" ContentType="application/vnd.openxmlformats-officedocument.presentationml.notesSlide+xml"/>
  <Override PartName="/ppt/slides/slide17.xml" ContentType="application/vnd.openxmlformats-officedocument.presentationml.slide+xml"/>
  <Override PartName="/ppt/notesSlides/notesSlide17.xml" ContentType="application/vnd.openxmlformats-officedocument.presentationml.notes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embedTrueTypeFonts="1" autoCompressPictures="0">
  <p:sldMasterIdLst>
    <p:sldMasterId id="2147483750" r:id="rId62"/>
    <p:sldMasterId id="2147483751" r:id="rId64"/>
    <p:sldMasterId id="2147483752" r:id="rId66"/>
    <p:sldMasterId id="2147483753" r:id="rId68"/>
  </p:sldMasterIdLst>
  <p:notesMasterIdLst>
    <p:notesMasterId r:id="rId70"/>
  </p:notesMasterIdLst>
  <p:sldIdLst>
    <p:sldId id="259" r:id="rId72"/>
    <p:sldId id="270" r:id="rId74"/>
    <p:sldId id="260" r:id="rId76"/>
    <p:sldId id="285" r:id="rId78"/>
    <p:sldId id="286" r:id="rId80"/>
    <p:sldId id="287" r:id="rId81"/>
    <p:sldId id="288" r:id="rId83"/>
    <p:sldId id="272" r:id="rId84"/>
    <p:sldId id="289" r:id="rId86"/>
    <p:sldId id="290" r:id="rId88"/>
    <p:sldId id="283" r:id="rId90"/>
    <p:sldId id="284" r:id="rId91"/>
    <p:sldId id="276" r:id="rId92"/>
    <p:sldId id="277" r:id="rId93"/>
    <p:sldId id="279" r:id="rId94"/>
    <p:sldId id="278" r:id="rId96"/>
    <p:sldId id="292" r:id="rId98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6" userDrawn="1">
          <p15:clr>
            <a:srgbClr val="A4A3A4"/>
          </p15:clr>
        </p15:guide>
        <p15:guide id="2" pos="3806" userDrawn="1">
          <p15:clr>
            <a:srgbClr val="A4A3A4"/>
          </p15:clr>
        </p15:guide>
      </p15:sldGuideLst>
    </p:ext>
  </p:extLst>
  <p:embeddedFontLst>
    <p:embeddedFont>
      <p:font typeface="맑은 고딕" panose="020B0503020000020004" pitchFamily="34" charset="-127">
        <p:regular r:id="rId8"/>
        <p:bold r:id="rId5"/>
      </p:font>
    </p:embeddedFont>
    <p:embeddedFont>
      <p:font typeface="Calibri" panose="020F0502020204030204" pitchFamily="34" charset="0">
        <p:regular r:id="rId15"/>
        <p:bold r:id="rId1"/>
        <p:italic r:id="rId12"/>
        <p:boldItalic r:id="rId9"/>
      </p:font>
    </p:embeddedFont>
    <p:embeddedFont>
      <p:font typeface="Calibri Light" panose="020F0302020204030204" pitchFamily="34" charset="0">
        <p:regular r:id="rId4"/>
        <p:italic r:id="rId13"/>
      </p:font>
    </p:embeddedFont>
    <p:embeddedFont>
      <p:font typeface="Pretendard" panose="02000503000000020004" pitchFamily="2" charset="-127">
        <p:regular r:id="rId11"/>
        <p:bold r:id="rId6"/>
      </p:font>
    </p:embeddedFont>
    <p:embeddedFont>
      <p:font typeface="Pretendard Black" panose="02000503000000020004" pitchFamily="2" charset="-127">
        <p:bold r:id="rId16"/>
      </p:font>
    </p:embeddedFont>
    <p:embeddedFont>
      <p:font typeface="Pretendard ExtraBold" panose="02000503000000020004" pitchFamily="2" charset="-127">
        <p:bold r:id="rId2"/>
      </p:font>
    </p:embeddedFont>
    <p:embeddedFont>
      <p:font typeface="Pretendard Light" panose="02000403000000020004" pitchFamily="2" charset="-127">
        <p:regular r:id="rId14"/>
      </p:font>
    </p:embeddedFont>
    <p:embeddedFont>
      <p:font typeface="Pretendard Medium" panose="02000503000000020004" pitchFamily="2" charset="-127">
        <p:regular r:id="rId10"/>
      </p:font>
    </p:embeddedFont>
    <p:embeddedFont>
      <p:font typeface="Pretendard SemiBold" panose="02000503000000020004" pitchFamily="2" charset="-127">
        <p:regular r:id="rId7"/>
        <p:bold r:id="rId17"/>
      </p:font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EEEFF0"/>
    <a:srgbClr val="81DCD1"/>
    <a:srgbClr val="81DED3"/>
    <a:srgbClr val="37C5B4"/>
    <a:srgbClr val="37A4C5"/>
    <a:srgbClr val="8E8E8E"/>
    <a:srgbClr val="EFECE1"/>
    <a:srgbClr val="EBEBEB"/>
    <a:srgbClr val="DA0000"/>
    <a:srgbClr val="1E1E1C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>
    <p:restoredLeft sz="17352"/>
    <p:restoredTop sz="93323"/>
  </p:normalViewPr>
  <p:slideViewPr>
    <p:cSldViewPr snapToGrid="0" snapToObjects="1">
      <p:cViewPr varScale="1">
        <p:scale>
          <a:sx n="99" d="100"/>
          <a:sy n="99" d="100"/>
        </p:scale>
        <p:origin x="864" y="176"/>
      </p:cViewPr>
      <p:guideLst>
        <p:guide orient="horz" pos="2126"/>
        <p:guide pos="380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font" Target="fonts/font4.fntdata"></Relationship><Relationship Id="rId2" Type="http://schemas.openxmlformats.org/officeDocument/2006/relationships/font" Target="fonts/font12.fntdata"></Relationship><Relationship Id="rId3" Type="http://schemas.openxmlformats.org/officeDocument/2006/relationships/tableStyles" Target="tableStyles.xml"></Relationship><Relationship Id="rId4" Type="http://schemas.openxmlformats.org/officeDocument/2006/relationships/font" Target="fonts/font7.fntdata"></Relationship><Relationship Id="rId5" Type="http://schemas.openxmlformats.org/officeDocument/2006/relationships/font" Target="fonts/font2.fntdata"></Relationship><Relationship Id="rId6" Type="http://schemas.openxmlformats.org/officeDocument/2006/relationships/font" Target="fonts/font10.fntdata"></Relationship><Relationship Id="rId7" Type="http://schemas.openxmlformats.org/officeDocument/2006/relationships/font" Target="fonts/font15.fntdata"></Relationship><Relationship Id="rId8" Type="http://schemas.openxmlformats.org/officeDocument/2006/relationships/font" Target="fonts/font1.fntdata"></Relationship><Relationship Id="rId9" Type="http://schemas.openxmlformats.org/officeDocument/2006/relationships/font" Target="fonts/font6.fntdata"></Relationship><Relationship Id="rId10" Type="http://schemas.openxmlformats.org/officeDocument/2006/relationships/font" Target="fonts/font14.fntdata"></Relationship><Relationship Id="rId11" Type="http://schemas.openxmlformats.org/officeDocument/2006/relationships/font" Target="fonts/font9.fntdata"></Relationship><Relationship Id="rId12" Type="http://schemas.openxmlformats.org/officeDocument/2006/relationships/font" Target="fonts/font5.fntdata"></Relationship><Relationship Id="rId13" Type="http://schemas.openxmlformats.org/officeDocument/2006/relationships/font" Target="fonts/font8.fntdata"></Relationship><Relationship Id="rId14" Type="http://schemas.openxmlformats.org/officeDocument/2006/relationships/font" Target="fonts/font13.fntdata"></Relationship><Relationship Id="rId15" Type="http://schemas.openxmlformats.org/officeDocument/2006/relationships/font" Target="fonts/font3.fntdata"></Relationship><Relationship Id="rId16" Type="http://schemas.openxmlformats.org/officeDocument/2006/relationships/font" Target="fonts/font11.fntdata"></Relationship><Relationship Id="rId17" Type="http://schemas.openxmlformats.org/officeDocument/2006/relationships/font" Target="fonts/font16.fntdata"></Relationship><Relationship Id="rId62" Type="http://schemas.openxmlformats.org/officeDocument/2006/relationships/slideMaster" Target="slideMasters/slideMaster1.xml"></Relationship><Relationship Id="rId63" Type="http://schemas.openxmlformats.org/officeDocument/2006/relationships/theme" Target="theme/theme1.xml"></Relationship><Relationship Id="rId64" Type="http://schemas.openxmlformats.org/officeDocument/2006/relationships/slideMaster" Target="slideMasters/slideMaster2.xml"></Relationship><Relationship Id="rId66" Type="http://schemas.openxmlformats.org/officeDocument/2006/relationships/slideMaster" Target="slideMasters/slideMaster3.xml"></Relationship><Relationship Id="rId68" Type="http://schemas.openxmlformats.org/officeDocument/2006/relationships/slideMaster" Target="slideMasters/slideMaster4.xml"></Relationship><Relationship Id="rId70" Type="http://schemas.openxmlformats.org/officeDocument/2006/relationships/notesMaster" Target="notesMasters/notesMaster1.xml"></Relationship><Relationship Id="rId72" Type="http://schemas.openxmlformats.org/officeDocument/2006/relationships/slide" Target="slides/slide1.xml"></Relationship><Relationship Id="rId74" Type="http://schemas.openxmlformats.org/officeDocument/2006/relationships/slide" Target="slides/slide2.xml"></Relationship><Relationship Id="rId76" Type="http://schemas.openxmlformats.org/officeDocument/2006/relationships/slide" Target="slides/slide3.xml"></Relationship><Relationship Id="rId78" Type="http://schemas.openxmlformats.org/officeDocument/2006/relationships/slide" Target="slides/slide4.xml"></Relationship><Relationship Id="rId80" Type="http://schemas.openxmlformats.org/officeDocument/2006/relationships/slide" Target="slides/slide5.xml"></Relationship><Relationship Id="rId81" Type="http://schemas.openxmlformats.org/officeDocument/2006/relationships/slide" Target="slides/slide6.xml"></Relationship><Relationship Id="rId83" Type="http://schemas.openxmlformats.org/officeDocument/2006/relationships/slide" Target="slides/slide7.xml"></Relationship><Relationship Id="rId84" Type="http://schemas.openxmlformats.org/officeDocument/2006/relationships/slide" Target="slides/slide8.xml"></Relationship><Relationship Id="rId86" Type="http://schemas.openxmlformats.org/officeDocument/2006/relationships/slide" Target="slides/slide9.xml"></Relationship><Relationship Id="rId88" Type="http://schemas.openxmlformats.org/officeDocument/2006/relationships/slide" Target="slides/slide10.xml"></Relationship><Relationship Id="rId90" Type="http://schemas.openxmlformats.org/officeDocument/2006/relationships/slide" Target="slides/slide11.xml"></Relationship><Relationship Id="rId91" Type="http://schemas.openxmlformats.org/officeDocument/2006/relationships/slide" Target="slides/slide12.xml"></Relationship><Relationship Id="rId92" Type="http://schemas.openxmlformats.org/officeDocument/2006/relationships/slide" Target="slides/slide13.xml"></Relationship><Relationship Id="rId93" Type="http://schemas.openxmlformats.org/officeDocument/2006/relationships/slide" Target="slides/slide14.xml"></Relationship><Relationship Id="rId94" Type="http://schemas.openxmlformats.org/officeDocument/2006/relationships/slide" Target="slides/slide15.xml"></Relationship><Relationship Id="rId96" Type="http://schemas.openxmlformats.org/officeDocument/2006/relationships/slide" Target="slides/slide16.xml"></Relationship><Relationship Id="rId98" Type="http://schemas.openxmlformats.org/officeDocument/2006/relationships/slide" Target="slides/slide17.xml"></Relationship><Relationship Id="rId100" Type="http://schemas.openxmlformats.org/officeDocument/2006/relationships/viewProps" Target="viewProps.xml"></Relationship><Relationship Id="rId101" Type="http://schemas.openxmlformats.org/officeDocument/2006/relationships/presProps" Target="presProps.xml"></Relationship></Relationships>
</file>

<file path=ppt/charts/_rels/chart1.xml.rels><?xml version="1.0" encoding="UTF-8"?>
<Relationships xmlns="http://schemas.openxmlformats.org/package/2006/relationships"><Relationship Id="rId1" Type="http://schemas.openxmlformats.org/officeDocument/2006/relationships/package" Target="../embeddings/Polaris_Office_Excel_____294227128.xlsx"></Relationship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ko-KR"/>
  <c:roundedCorners val="0"/>
  <c:style val="2"/>
  <c:chart>
    <c:title>
      <c:tx>
        <c:rich>
          <a:bodyPr rot="0" vert="horz" anchor="ctr" anchorCtr="1"/>
          <a:lstStyle/>
          <a:p>
            <a:pPr algn="ctr">
              <a:defRPr sz="1400" b="0" i="0" u="none" baseline="0">
                <a:solidFill>
                  <a:srgbClr val="000000"/>
                </a:solidFill>
                <a:latin typeface="Calibri"/>
                <a:ea typeface="Calibri"/>
              </a:defRPr>
            </a:pPr>
            <a:r>
              <a:rPr lang="ko-KR" altLang="en-US" sz="1400" b="0" i="0" u="none" baseline="0">
                <a:solidFill>
                  <a:srgbClr val="595959"/>
                </a:solidFill>
                <a:latin typeface="Calibri"/>
                <a:ea typeface="Calibri"/>
              </a:rPr>
              <a:t>서울 및 전남 어르신 일자리 예산</a:t>
            </a:r>
          </a:p>
        </c:rich>
      </c:tx>
      <c:overlay val="0"/>
      <c:spPr>
        <a:noFill/>
        <a:ln>
          <a:noFill/>
          <a:round/>
        </a:ln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서울</c:v>
                </c:pt>
              </c:strCache>
            </c:strRef>
          </c:tx>
          <c:spPr>
            <a:ln w="28575" cap="flat">
              <a:solidFill>
                <a:srgbClr val="4472C4">
                  <a:alpha val="99607"/>
                </a:srgbClr>
              </a:solidFill>
              <a:round/>
            </a:ln>
          </c:spPr>
          <c:marker>
            <c:symbol val="circle"/>
            <c:size val="5"/>
            <c:spPr>
              <a:solidFill>
                <a:srgbClr val="4472C4">
                  <a:alpha val="99607"/>
                </a:srgbClr>
              </a:solidFill>
              <a:ln w="9525" cap="flat">
                <a:solidFill>
                  <a:srgbClr val="4472C4">
                    <a:alpha val="99607"/>
                  </a:srgbClr>
                </a:solidFill>
                <a:round/>
              </a:ln>
            </c:spPr>
          </c:marker>
          <c:dPt>
            <c:idx val="0"/>
            <c:bubble3D val="0"/>
            <c:spPr>
              <a:ln w="28575" cap="flat">
                <a:solidFill>
                  <a:srgbClr val="4472C4">
                    <a:alpha val="99607"/>
                  </a:srgbClr>
                </a:solidFill>
                <a:round/>
              </a:ln>
            </c:spPr>
            <c:extLst>
              <c:ext xmlns:c16="http://schemas.microsoft.com/office/drawing/2014/chart" uri="{C3380CC4-5D6E-409C-BE32-E72D297353CC}">
                <c16:uniqueId val="{00000001-8B36-AD4E-B992-2CABE96E43F4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3-8B36-AD4E-B992-2CABE96E43F4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5-8B36-AD4E-B992-2CABE96E43F4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7-8B36-AD4E-B992-2CABE96E43F4}"/>
              </c:ext>
            </c:extLst>
          </c:dPt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9-8B36-AD4E-B992-2CABE96E43F4}"/>
              </c:ext>
            </c:extLst>
          </c:dPt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147678602150</c:v>
                </c:pt>
                <c:pt idx="1">
                  <c:v>187068535057</c:v>
                </c:pt>
                <c:pt idx="2">
                  <c:v>204975881790</c:v>
                </c:pt>
                <c:pt idx="3">
                  <c:v>212300841540</c:v>
                </c:pt>
                <c:pt idx="4">
                  <c:v>185484142000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8B36-AD4E-B992-2CABE96E43F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전남</c:v>
                </c:pt>
              </c:strCache>
            </c:strRef>
          </c:tx>
          <c:spPr>
            <a:ln w="28575" cap="flat">
              <a:solidFill>
                <a:srgbClr val="ED7D31">
                  <a:alpha val="99607"/>
                </a:srgbClr>
              </a:solidFill>
              <a:round/>
            </a:ln>
          </c:spPr>
          <c:marker>
            <c:symbol val="circle"/>
            <c:size val="5"/>
            <c:spPr>
              <a:solidFill>
                <a:srgbClr val="ED7D31">
                  <a:alpha val="99607"/>
                </a:srgbClr>
              </a:solidFill>
              <a:ln w="9525" cap="flat">
                <a:solidFill>
                  <a:srgbClr val="ED7D31">
                    <a:alpha val="99607"/>
                  </a:srgbClr>
                </a:solidFill>
                <a:round/>
              </a:ln>
            </c:spPr>
          </c:marke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C-8B36-AD4E-B992-2CABE96E43F4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E-8B36-AD4E-B992-2CABE96E43F4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10-8B36-AD4E-B992-2CABE96E43F4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12-8B36-AD4E-B992-2CABE96E43F4}"/>
              </c:ext>
            </c:extLst>
          </c:dPt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14-8B36-AD4E-B992-2CABE96E43F4}"/>
              </c:ext>
            </c:extLst>
          </c:dPt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61707681000</c:v>
                </c:pt>
                <c:pt idx="1">
                  <c:v>84413777180</c:v>
                </c:pt>
                <c:pt idx="2">
                  <c:v>111663754710</c:v>
                </c:pt>
                <c:pt idx="3">
                  <c:v>117796924880</c:v>
                </c:pt>
                <c:pt idx="4">
                  <c:v>124775434760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5-8B36-AD4E-B992-2CABE96E43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11"/>
        <c:axId val="2222"/>
      </c:lineChart>
      <c:catAx>
        <c:axId val="11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>
            <a:solidFill>
              <a:srgbClr val="D9D9D9">
                <a:alpha val="99607"/>
              </a:srgbClr>
            </a:solidFill>
            <a:round/>
          </a:ln>
        </c:spPr>
        <c:txPr>
          <a:bodyPr/>
          <a:lstStyle/>
          <a:p>
            <a:pPr>
              <a:defRPr sz="1195" b="0" i="0" u="none" baseline="0">
                <a:solidFill>
                  <a:srgbClr val="595959"/>
                </a:solidFill>
                <a:latin typeface="Calibri"/>
                <a:ea typeface="Calibri"/>
              </a:defRPr>
            </a:pPr>
            <a:endParaRPr lang="ko-Kore-KR"/>
          </a:p>
        </c:txPr>
        <c:crossAx val="2222"/>
        <c:crosses val="autoZero"/>
        <c:auto val="1"/>
        <c:lblAlgn val="ctr"/>
        <c:lblOffset val="100"/>
        <c:noMultiLvlLbl val="1"/>
      </c:catAx>
      <c:valAx>
        <c:axId val="2222"/>
        <c:scaling>
          <c:orientation val="minMax"/>
        </c:scaling>
        <c:delete val="0"/>
        <c:axPos val="l"/>
        <c:majorGridlines>
          <c:spPr>
            <a:ln w="9525" cap="flat">
              <a:solidFill>
                <a:srgbClr val="D9D9D9">
                  <a:alpha val="99607"/>
                </a:srgbClr>
              </a:solidFill>
              <a:round/>
            </a:ln>
          </c:spPr>
        </c:majorGridlines>
        <c:title>
          <c:tx>
            <c:rich>
              <a:bodyPr rot="0" vert="eaVert" anchor="ctr" anchorCtr="0"/>
              <a:lstStyle/>
              <a:p>
                <a:pPr>
                  <a:defRPr sz="1000" b="0" i="0" u="none" baseline="0">
                    <a:solidFill>
                      <a:srgbClr val="000000"/>
                    </a:solidFill>
                    <a:latin typeface="맑은 고딕"/>
                    <a:ea typeface="맑은 고딕"/>
                  </a:defRPr>
                </a:pPr>
                <a:r>
                  <a:rPr lang="ko-KR" altLang="en-US" sz="1000" b="0" i="0" u="none" baseline="0">
                    <a:solidFill>
                      <a:srgbClr val="000000"/>
                    </a:solidFill>
                    <a:latin typeface="맑은 고딕"/>
                    <a:ea typeface="맑은 고딕"/>
                  </a:rPr>
                  <a:t>단위(백만원)</a:t>
                </a:r>
              </a:p>
            </c:rich>
          </c:tx>
          <c:overlay val="0"/>
          <c:spPr>
            <a:noFill/>
            <a:ln>
              <a:noFill/>
              <a:round/>
            </a:ln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  <a:round/>
          </a:ln>
        </c:spPr>
        <c:txPr>
          <a:bodyPr rot="0" vert="horz" anchor="ctr" anchorCtr="1"/>
          <a:lstStyle/>
          <a:p>
            <a:pPr>
              <a:defRPr sz="1195" b="0" i="0" u="none" baseline="0">
                <a:solidFill>
                  <a:srgbClr val="595959"/>
                </a:solidFill>
                <a:latin typeface="Calibri"/>
                <a:ea typeface="Calibri"/>
              </a:defRPr>
            </a:pPr>
            <a:endParaRPr lang="ko-Kore-KR"/>
          </a:p>
        </c:txPr>
        <c:crossAx val="1111"/>
        <c:crosses val="autoZero"/>
        <c:crossBetween val="between"/>
      </c:valAx>
      <c:spPr>
        <a:noFill/>
        <a:ln>
          <a:noFill/>
          <a:round/>
        </a:ln>
      </c:spPr>
    </c:plotArea>
    <c:legend>
      <c:legendPos val="b"/>
      <c:overlay val="0"/>
      <c:spPr>
        <a:noFill/>
        <a:ln>
          <a:noFill/>
          <a:round/>
        </a:ln>
      </c:spPr>
      <c:txPr>
        <a:bodyPr rot="0" vert="horz" anchor="ctr" anchorCtr="1"/>
        <a:lstStyle/>
        <a:p>
          <a:pPr>
            <a:defRPr sz="1195" b="0" i="0" u="none" baseline="0">
              <a:solidFill>
                <a:srgbClr val="595959"/>
              </a:solidFill>
              <a:latin typeface="Calibri"/>
              <a:ea typeface="Calibri"/>
            </a:defRPr>
          </a:pPr>
          <a:endParaRPr lang="ko-Kore-KR"/>
        </a:p>
      </c:txPr>
    </c:legend>
    <c:plotVisOnly val="1"/>
    <c:dispBlanksAs val="gap"/>
    <c:showDLblsOverMax val="1"/>
  </c:chart>
  <c:spPr>
    <a:noFill/>
    <a:ln>
      <a:noFill/>
      <a:round/>
    </a:ln>
  </c:spPr>
  <c:txPr>
    <a:bodyPr/>
    <a:lstStyle/>
    <a:p>
      <a:pPr>
        <a:defRPr sz="1000" b="0" i="0" u="none" baseline="0">
          <a:solidFill>
            <a:srgbClr val="000000"/>
          </a:solidFill>
          <a:latin typeface="Calibri"/>
          <a:ea typeface="Calibri"/>
        </a:defRPr>
      </a:pPr>
      <a:endParaRPr lang="ko-Kore-KR"/>
    </a:p>
  </c:txPr>
  <c:externalData r:id="rId1">
    <c:autoUpdate val="0"/>
  </c:externalData>
</c:chartSpace>
</file>

<file path=ppt/media/image1.tiff>
</file>

<file path=ppt/media/image10.jpeg>
</file>

<file path=ppt/media/image11.jpeg>
</file>

<file path=ppt/media/image12.jpeg>
</file>

<file path=ppt/media/image13.jpeg>
</file>

<file path=ppt/media/image14.tiff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5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907A51-993A-534D-AC70-6872FFE2051C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D019D-45D5-9C44-BEFA-72EEEFFAC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99205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_rels/notesSlide10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0.xml"></Relationship></Relationships>
</file>

<file path=ppt/notesSlides/_rels/notesSlide15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5.xml"></Relationship></Relationships>
</file>

<file path=ppt/notesSlides/_rels/notesSlide16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6.xml"></Relationship></Relationships>
</file>

<file path=ppt/notesSlides/_rels/notesSlide17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7.xml"></Relationship></Relationships>
</file>

<file path=ppt/notesSlides/_rels/notesSlide2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2.xml"></Relationship></Relationships>
</file>

<file path=ppt/notesSlides/_rels/notesSlide3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3.xml"></Relationship></Relationships>
</file>

<file path=ppt/notesSlides/_rels/notesSlide4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4.xml"></Relationship></Relationships>
</file>

<file path=ppt/notesSlides/_rels/notesSlide6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6.xml"></Relationship></Relationships>
</file>

<file path=ppt/notesSlides/_rels/notesSlide8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8.xml"></Relationship></Relationships>
</file>

<file path=ppt/notesSlides/_rels/notesSlide9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9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>
          <a:xfrm>
            <a:off x="3884930" y="8685530"/>
            <a:ext cx="2972435" cy="459105"/>
          </a:xfrm>
        </p:spPr>
        <p:txBody>
          <a:bodyPr/>
          <a:lstStyle/>
          <a:p>
            <a:fld id="{49CD019D-45D5-9C44-BEFA-72EEEFFAC238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943824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782250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420311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16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485651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17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11679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17072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06138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</p:spPr>
        <p:txBody>
          <a:bodyPr vert="horz" wrap="square" lIns="91440" tIns="45720" rIns="91440" bIns="45720" anchor="b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4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Rect 0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/>
                <a:endParaRPr/>
              </a:p>
            </p:txBody>
          </p:sp>
          <p:sp>
            <p:nvSpPr>
              <p:cNvPr id="3" name="Rect 0"/>
              <p:cNvSpPr txBox="1">
                <a:spLocks noGrp="1"/>
              </p:cNvSpPr>
              <p:nvPr>
                <p:ph type="body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4" name="Rect 0"/>
              <p:cNvSpPr txBox="1">
                <a:spLocks noGrp="1"/>
              </p:cNvSpPr>
              <p:nvPr>
                <p:ph type="sldNum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>
                    <a:latin typeface="맑은 고딕" charset="0"/>
                    <a:ea typeface="맑은 고딕" charset="0"/>
                  </a:rPr>
                  <a:t>6</a:t>
                </a:fld>
                <a:endParaRPr>
                  <a:latin typeface="맑은 고딕" charset="0"/>
                  <a:ea typeface="맑은 고딕" charset="0"/>
                </a:endParaRPr>
              </a:p>
            </p:txBody>
          </p:sp>
        </p:spTree>
      </p:cSld>
      <p:clrMapOvr>
        <a:masterClrMapping/>
      </p:clrMapOvr>
    </p:notes>
  </mc:Choice>
  <mc:Fallback xmlns:mc="http://schemas.openxmlformats.org/markup-compatibility/2006" xmlns:p="http://schemas.openxmlformats.org/presentationml/2006/main" xmlns:r="http://schemas.openxmlformats.org/officeDocument/2006/relationships" xmlns:a="http://schemas.openxmlformats.org/drawingml/2006/main" xmlns="" xmlns:p14="http://schemas.microsoft.com/office/powerpoint/2010/main">
    <p:transition spd="slow"/>
  </mc:Fallback>
</mc:AlternateContent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648327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83738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02E2A8-6DA6-9746-8F4E-7D1B3443B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C0982CF-F20D-A043-9120-5E647611E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11F59C-791B-9A43-A28A-57AC34655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D5A87F-71C8-4348-AF82-89FC3DA01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6FC14E-E074-5443-BF98-3E3CB7FF1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79832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2BED0B-BD5D-D644-A517-96FF3D8E9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290B84-DC97-6C47-B0EC-7196710521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D8B493-68B4-6E41-A375-F36176368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2C14E-515A-414F-8785-BE0A6F2A1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533624-4EC9-6049-81D8-7E8E75C4B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27689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2B6989-104C-BA4B-83FC-BDBF3BF789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8755D1-0DBB-F94D-89B7-49CAFAB4EB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28FD76-7A1F-984B-A5C3-26597DD89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5AE305-F6B3-BE49-8853-47F3471D2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35DB18-1EB4-484E-81BC-C87D876D3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452021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5270" cy="238887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subTitle"/>
          </p:nvPr>
        </p:nvSpPr>
        <p:spPr>
          <a:xfrm>
            <a:off x="1524000" y="3602355"/>
            <a:ext cx="9145270" cy="16567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클릭하여 마스터 부제목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10516870" cy="435292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1850" y="1710055"/>
            <a:ext cx="10516870" cy="285369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1850" y="4589780"/>
            <a:ext cx="10516870" cy="15011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5182870" cy="435292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6172200" y="1825625"/>
            <a:ext cx="5182870" cy="435292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40105" y="1681480"/>
            <a:ext cx="5158740" cy="82486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840105" y="2505075"/>
            <a:ext cx="5158740" cy="368617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body"/>
          </p:nvPr>
        </p:nvSpPr>
        <p:spPr>
          <a:xfrm>
            <a:off x="6172200" y="1681480"/>
            <a:ext cx="5184775" cy="82486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6" name="Rect 0"/>
          <p:cNvSpPr txBox="1">
            <a:spLocks noGrp="1"/>
          </p:cNvSpPr>
          <p:nvPr>
            <p:ph/>
          </p:nvPr>
        </p:nvSpPr>
        <p:spPr>
          <a:xfrm>
            <a:off x="6172200" y="2505075"/>
            <a:ext cx="5184775" cy="368617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7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8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9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5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3190" cy="160147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5183505" y="987425"/>
            <a:ext cx="6173470" cy="487489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3190" cy="381317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E7D05C-A649-A042-8AB6-644074387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99F5FE-A80D-7C4B-AD1B-8F35B8616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10F42E-F2E4-CF43-8A6D-708BDCCC1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3D1FB5-B0BD-E041-9014-86257BF0D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A41238-A144-FB44-80D6-37D25FEE5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456918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3190" cy="160147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pic"/>
          </p:nvPr>
        </p:nvSpPr>
        <p:spPr>
          <a:xfrm>
            <a:off x="5183505" y="987425"/>
            <a:ext cx="6173470" cy="4874895"/>
          </a:xfrm>
          <a:prstGeom prst="rect">
            <a:avLst/>
          </a:prstGeom>
        </p:spPr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3190" cy="381317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1825625"/>
            <a:ext cx="10516870" cy="4352925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 orient="vert"/>
          </p:nvPr>
        </p:nvSpPr>
        <p:spPr>
          <a:xfrm>
            <a:off x="8724900" y="365125"/>
            <a:ext cx="2630170" cy="5813425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365125"/>
            <a:ext cx="7735570" cy="5813425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subTitle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클릭하여 마스터 부제목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1850" y="1710055"/>
            <a:ext cx="10516235" cy="285305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1850" y="4589780"/>
            <a:ext cx="10516235" cy="150050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6172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40105" y="1681480"/>
            <a:ext cx="5158105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840105" y="2505075"/>
            <a:ext cx="5158105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body"/>
          </p:nvPr>
        </p:nvSpPr>
        <p:spPr>
          <a:xfrm>
            <a:off x="6172200" y="1681480"/>
            <a:ext cx="5184140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6" name="Rect 0"/>
          <p:cNvSpPr txBox="1">
            <a:spLocks noGrp="1"/>
          </p:cNvSpPr>
          <p:nvPr>
            <p:ph/>
          </p:nvPr>
        </p:nvSpPr>
        <p:spPr>
          <a:xfrm>
            <a:off x="6172200" y="2505075"/>
            <a:ext cx="5184140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7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8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9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5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536B11-2AB1-0340-88A5-BEB6F657E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51029D-B09C-0848-8574-2B9FDC44D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7899BB-1159-BE48-BA1F-0DB08D8EC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D1F5CE-046F-1C45-8CB3-C36CBFEEA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9414D2-A3B6-0541-972C-A571FA9C7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296308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pic"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 orient="vert"/>
          </p:nvPr>
        </p:nvSpPr>
        <p:spPr>
          <a:xfrm>
            <a:off x="8724900" y="365125"/>
            <a:ext cx="2629535" cy="5812790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365125"/>
            <a:ext cx="7734935" cy="58127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subTitle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클릭하여 마스터 부제목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1850" y="1710055"/>
            <a:ext cx="10516235" cy="285305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1850" y="4589780"/>
            <a:ext cx="10516235" cy="150050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6172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40105" y="1681480"/>
            <a:ext cx="5158105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840105" y="2505075"/>
            <a:ext cx="5158105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body"/>
          </p:nvPr>
        </p:nvSpPr>
        <p:spPr>
          <a:xfrm>
            <a:off x="6172200" y="1681480"/>
            <a:ext cx="5184140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6" name="Rect 0"/>
          <p:cNvSpPr txBox="1">
            <a:spLocks noGrp="1"/>
          </p:cNvSpPr>
          <p:nvPr>
            <p:ph/>
          </p:nvPr>
        </p:nvSpPr>
        <p:spPr>
          <a:xfrm>
            <a:off x="6172200" y="2505075"/>
            <a:ext cx="5184140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7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8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9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5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C87B3B-9B2A-9148-8E85-CD6564A45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A2B30F-B840-CD42-A079-004F80A76A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17F6B2-9F60-E149-80E3-DAA13A176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6873E1-8BB0-8B4D-97AE-A6418E228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2699E9-8064-4A4A-8D4E-0BD7E09BC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AAF9DE-3995-9447-99BF-98601321B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0639372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pic"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 orient="vert"/>
          </p:nvPr>
        </p:nvSpPr>
        <p:spPr>
          <a:xfrm>
            <a:off x="8724900" y="365125"/>
            <a:ext cx="2629535" cy="5812790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365125"/>
            <a:ext cx="7734935" cy="58127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9C0C16-11A7-914F-B5E2-BDFDFB2A2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233206-B92D-A24A-8A4C-DEF98F24B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6B7A31-FBEE-FA47-8A27-11E023AA86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0EC3B27-91A3-4A43-BF31-8E8007C74C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749571-795A-2B4D-9E03-55209F2808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A2E5BB8-9F81-674B-B479-099746E4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76F478A-1EDB-DF47-8FBA-C94DAB2BD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180A38-91C1-9647-93A3-A5AE3ACE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60670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F486A6-2E62-6942-AF98-0393E12CA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052AAF2-5763-C047-AE27-E6AB08AB3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1DFC98F-4655-BF49-AF26-0513B9A3B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35DC9F2-4307-4D4A-ADD7-DBE9CF6E0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4008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F847315-FF81-FC4F-B815-86ACDA91F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B85E226-CB7D-CE44-B2D9-A58ABCA86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CB0235-807B-DD4D-81A4-5CBE19E74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62191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FC9D1C-6FB1-DB4C-8F86-3ADAC6BA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FA115E-7005-A142-BB0F-B99A7DCCF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3BDD10-DD52-B741-A756-161F1585DB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16A3AD-F503-BC49-84E2-3A8C945FB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95C84D-D98C-3047-B2F2-2D6CD2550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E4B99D-A669-BF4B-9330-C29BA4748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40396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BEB551-4236-5144-9233-495569D57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A4B12BF-B7C7-9747-BB2D-5A8789C238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36C814-EE87-264A-91CC-0FFDE72DB3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0DDADE-67C4-8B47-AAF8-0195EC732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61127C-2BE8-1343-A072-2FB6B125E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514CE6-32A0-A041-B8A0-702526973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61442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C985E98-DFD4-2147-BB16-1248DC386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AE01C3-E424-5741-9564-5D4EC9417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96F4CF-AF5D-3744-BFAC-B10204C348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6CC7B3-AD12-044A-9C80-DD6A880003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165B7F-301C-0149-88D6-B0601412C7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35516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8200" y="1825625"/>
            <a:ext cx="10516870" cy="435292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marL="0" indent="0" algn="ctr" defTabSz="914400" latinLnBrk="1">
        <a:buNone/>
        <a:defRPr lang="ko-KR" sz="4400" baseline="0" smtClean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0"/>
        <a:defRPr lang="ko-KR" sz="2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0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-69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</p:sldLayoutIdLst>
  <p:txStyles>
    <p:titleStyle>
      <a:lvl1pPr marL="0" indent="0" algn="ctr" defTabSz="914400" latinLnBrk="1">
        <a:buNone/>
        <a:defRPr lang="ko-KR" sz="4400" baseline="0" smtClean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0"/>
        <a:defRPr lang="ko-KR" sz="2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0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-69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</p:sldLayoutIdLst>
  <p:txStyles>
    <p:titleStyle>
      <a:lvl1pPr marL="0" indent="0" algn="ctr" defTabSz="914400" latinLnBrk="1">
        <a:buNone/>
        <a:defRPr lang="ko-KR" sz="4400" baseline="0" smtClean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0"/>
        <a:defRPr lang="ko-KR" sz="2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0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-69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s/_rels/slide1.xml.rels><?xml version="1.0" encoding="UTF-8"?>
<Relationships xmlns="http://schemas.openxmlformats.org/package/2006/relationships"><Relationship Id="rId3" Type="http://schemas.openxmlformats.org/officeDocument/2006/relationships/image" Target="../media/image1.tiff"></Relationship><Relationship Id="rId2" Type="http://schemas.openxmlformats.org/officeDocument/2006/relationships/notesSlide" Target="../notesSlides/notesSlide1.xml"></Relationship><Relationship Id="rId1" Type="http://schemas.openxmlformats.org/officeDocument/2006/relationships/slideLayout" Target="../slideLayouts/slideLayout1.xml"></Relationship><Relationship Id="rId5" Type="http://schemas.openxmlformats.org/officeDocument/2006/relationships/image" Target="../media/image3.png"></Relationship><Relationship Id="rId4" Type="http://schemas.openxmlformats.org/officeDocument/2006/relationships/image" Target="../media/image2.png"></Relationship></Relationships>
</file>

<file path=ppt/slides/_rels/slide10.xml.rels><?xml version="1.0" encoding="UTF-8"?>
<Relationships xmlns="http://schemas.openxmlformats.org/package/2006/relationships"><Relationship Id="rId3" Type="http://schemas.openxmlformats.org/officeDocument/2006/relationships/image" Target="../media/image11.jpeg"></Relationship><Relationship Id="rId2" Type="http://schemas.openxmlformats.org/officeDocument/2006/relationships/notesSlide" Target="../notesSlides/notesSlide10.xml"></Relationship><Relationship Id="rId1" Type="http://schemas.openxmlformats.org/officeDocument/2006/relationships/slideLayout" Target="../slideLayouts/slideLayout2.xml"></Relationship><Relationship Id="rId4" Type="http://schemas.openxmlformats.org/officeDocument/2006/relationships/image" Target="../media/image12.jpeg"></Relationship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?>
<Relationships xmlns="http://schemas.openxmlformats.org/package/2006/relationships"><Relationship Id="rId3" Type="http://schemas.openxmlformats.org/officeDocument/2006/relationships/chart" Target="../charts/chart1.xml"></Relationship><Relationship Id="rId2" Type="http://schemas.openxmlformats.org/officeDocument/2006/relationships/image" Target="../media/image13.jpeg"></Relationship><Relationship Id="rId1" Type="http://schemas.openxmlformats.org/officeDocument/2006/relationships/slideLayout" Target="../slideLayouts/slideLayout2.xml"></Relationship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?>
<Relationships xmlns="http://schemas.openxmlformats.org/package/2006/relationships"><Relationship Id="rId3" Type="http://schemas.openxmlformats.org/officeDocument/2006/relationships/image" Target="../media/image4.jpeg"></Relationship><Relationship Id="rId2" Type="http://schemas.openxmlformats.org/officeDocument/2006/relationships/notesSlide" Target="../notesSlides/notesSlide15.xml"></Relationship><Relationship Id="rId1" Type="http://schemas.openxmlformats.org/officeDocument/2006/relationships/slideLayout" Target="../slideLayouts/slideLayout2.xml"></Relationship><Relationship Id="rId4" Type="http://schemas.openxmlformats.org/officeDocument/2006/relationships/image" Target="../media/image17.png"></Relationship></Relationships>
</file>

<file path=ppt/slides/_rels/slide16.xml.rels><?xml version="1.0" encoding="UTF-8"?>
<Relationships xmlns="http://schemas.openxmlformats.org/package/2006/relationships"><Relationship Id="rId3" Type="http://schemas.openxmlformats.org/officeDocument/2006/relationships/image" Target="../media/image18.png"></Relationship><Relationship Id="rId2" Type="http://schemas.openxmlformats.org/officeDocument/2006/relationships/notesSlide" Target="../notesSlides/notesSlide16.xml"></Relationship><Relationship Id="rId1" Type="http://schemas.openxmlformats.org/officeDocument/2006/relationships/slideLayout" Target="../slideLayouts/slideLayout2.xml"></Relationship><Relationship Id="rId4" Type="http://schemas.openxmlformats.org/officeDocument/2006/relationships/image" Target="../media/image4.jpeg"></Relationship></Relationships>
</file>

<file path=ppt/slides/_rels/slide17.xml.rels><?xml version="1.0" encoding="UTF-8"?>
<Relationships xmlns="http://schemas.openxmlformats.org/package/2006/relationships"><Relationship Id="rId3" Type="http://schemas.openxmlformats.org/officeDocument/2006/relationships/image" Target="../media/image19.png"></Relationship><Relationship Id="rId2" Type="http://schemas.openxmlformats.org/officeDocument/2006/relationships/notesSlide" Target="../notesSlides/notesSlide17.xml"></Relationship><Relationship Id="rId1" Type="http://schemas.openxmlformats.org/officeDocument/2006/relationships/slideLayout" Target="../slideLayouts/slideLayout2.xml"></Relationship><Relationship Id="rId4" Type="http://schemas.openxmlformats.org/officeDocument/2006/relationships/image" Target="../media/image4.jpeg"></Relationship></Relationships>
</file>

<file path=ppt/slides/_rels/slide2.xml.rels><?xml version="1.0" encoding="UTF-8"?>
<Relationships xmlns="http://schemas.openxmlformats.org/package/2006/relationships"><Relationship Id="rId2" Type="http://schemas.openxmlformats.org/officeDocument/2006/relationships/notesSlide" Target="../notesSlides/notesSlide2.xml"></Relationship><Relationship Id="rId3" Type="http://schemas.openxmlformats.org/officeDocument/2006/relationships/slideLayout" Target="../slideLayouts/slideLayout2.xml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notesSlide" Target="../notesSlides/notesSlide3.xml"></Relationship><Relationship Id="rId1" Type="http://schemas.openxmlformats.org/officeDocument/2006/relationships/slideLayout" Target="../slideLayouts/slideLayout1.xml"></Relationship></Relationships>
</file>

<file path=ppt/slides/_rels/slide4.xml.rels><?xml version="1.0" encoding="UTF-8"?>
<Relationships xmlns="http://schemas.openxmlformats.org/package/2006/relationships"><Relationship Id="rId3" Type="http://schemas.openxmlformats.org/officeDocument/2006/relationships/image" Target="../media/image4.jpeg"></Relationship><Relationship Id="rId2" Type="http://schemas.openxmlformats.org/officeDocument/2006/relationships/notesSlide" Target="../notesSlides/notesSlide4.xml"></Relationship><Relationship Id="rId1" Type="http://schemas.openxmlformats.org/officeDocument/2006/relationships/slideLayout" Target="../slideLayouts/slideLayout12.xml"></Relationship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4.xml"/></Relationships>
</file>

<file path=ppt/slides/_rels/slide6.xml.rels><?xml version="1.0" encoding="UTF-8"?>
<Relationships xmlns="http://schemas.openxmlformats.org/package/2006/relationships"><Relationship Id="rId3" Type="http://schemas.openxmlformats.org/officeDocument/2006/relationships/image" Target="../media/image6.jpeg"></Relationship><Relationship Id="rId2" Type="http://schemas.openxmlformats.org/officeDocument/2006/relationships/notesSlide" Target="../notesSlides/notesSlide6.xml"></Relationship><Relationship Id="rId1" Type="http://schemas.openxmlformats.org/officeDocument/2006/relationships/slideLayout" Target="../slideLayouts/slideLayout35.xml"></Relationship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5.xml"/></Relationships>
</file>

<file path=ppt/slides/_rels/slide8.xml.rels><?xml version="1.0" encoding="UTF-8"?>
<Relationships xmlns="http://schemas.openxmlformats.org/package/2006/relationships"><Relationship Id="rId3" Type="http://schemas.openxmlformats.org/officeDocument/2006/relationships/image" Target="../media/image8.jpeg"></Relationship><Relationship Id="rId2" Type="http://schemas.openxmlformats.org/officeDocument/2006/relationships/notesSlide" Target="../notesSlides/notesSlide8.xml"></Relationship><Relationship Id="rId1" Type="http://schemas.openxmlformats.org/officeDocument/2006/relationships/slideLayout" Target="../slideLayouts/slideLayout2.xml"></Relationship></Relationships>
</file>

<file path=ppt/slides/_rels/slide9.xml.rels><?xml version="1.0" encoding="UTF-8"?>
<Relationships xmlns="http://schemas.openxmlformats.org/package/2006/relationships"><Relationship Id="rId3" Type="http://schemas.openxmlformats.org/officeDocument/2006/relationships/image" Target="../media/image9.jpeg"></Relationship><Relationship Id="rId2" Type="http://schemas.openxmlformats.org/officeDocument/2006/relationships/notesSlide" Target="../notesSlides/notesSlide9.xml"></Relationship><Relationship Id="rId1" Type="http://schemas.openxmlformats.org/officeDocument/2006/relationships/slideLayout" Target="../slideLayouts/slideLayout2.xml"></Relationship><Relationship Id="rId4" Type="http://schemas.openxmlformats.org/officeDocument/2006/relationships/image" Target="../media/image10.jpeg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6B9B7578-897D-C54D-9C20-58AC7CA037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1DC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50F8217-2F7B-9C47-B251-6F40F5A53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75018"/>
            <a:ext cx="3924300" cy="27559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E4420F2-B39B-4441-9DC7-4E5B6886343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200" t="14575" r="54196" b="36705"/>
          <a:stretch/>
        </p:blipFill>
        <p:spPr>
          <a:xfrm>
            <a:off x="723265" y="812800"/>
            <a:ext cx="4644390" cy="70993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23265" y="1560195"/>
            <a:ext cx="11481435" cy="10153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6000" kern="0" spc="-300" dirty="0">
                <a:solidFill>
                  <a:schemeClr val="bg1"/>
                </a:solidFill>
                <a:latin typeface="Pretendard ExtraBold" panose="02000603000000020004" pitchFamily="2" charset="-127"/>
                <a:ea typeface="Pretendard ExtraBold" panose="02000603000000020004" pitchFamily="2" charset="-127"/>
                <a:cs typeface="Pretendard ExtraBold" panose="02000603000000020004" pitchFamily="2" charset="-127"/>
              </a:rPr>
              <a:t>노인 건강 분석 및 정책 제공 서비스</a:t>
            </a:r>
            <a:endParaRPr lang="en-US" sz="6000" spc="-300" dirty="0">
              <a:solidFill>
                <a:schemeClr val="bg1"/>
              </a:solidFill>
              <a:latin typeface="Pretendard ExtraBold" panose="02000603000000020004" pitchFamily="2" charset="-127"/>
              <a:ea typeface="Pretendard ExtraBold" panose="02000603000000020004" pitchFamily="2" charset="-127"/>
              <a:cs typeface="Pretendard ExtraBold" panose="02000603000000020004" pitchFamily="2" charset="-127"/>
            </a:endParaRPr>
          </a:p>
        </p:txBody>
      </p:sp>
      <p:sp>
        <p:nvSpPr>
          <p:cNvPr id="10" name="Object 10"/>
          <p:cNvSpPr txBox="1">
            <a:spLocks/>
          </p:cNvSpPr>
          <p:nvPr/>
        </p:nvSpPr>
        <p:spPr>
          <a:xfrm>
            <a:off x="9775190" y="5045075"/>
            <a:ext cx="1632585" cy="29273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r" latinLnBrk="0">
              <a:buFontTx/>
              <a:buNone/>
            </a:pP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G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r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o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u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p  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P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r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o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j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e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c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t</a:t>
            </a:r>
            <a:endParaRPr lang="ko-KR" altLang="en-US" sz="1300">
              <a:solidFill>
                <a:srgbClr val="FDFAED"/>
              </a:solidFill>
              <a:latin typeface="Pretendard Light" charset="0"/>
              <a:ea typeface="Pretendard Light" charset="0"/>
              <a:cs typeface="Pretendard Light" charset="0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294880" y="5797550"/>
            <a:ext cx="4104005" cy="36893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r" latinLnBrk="0">
              <a:buFontTx/>
              <a:buNone/>
            </a:pPr>
            <a:r>
              <a:rPr lang="ko-KR" altLang="en-US" spc="-140">
                <a:solidFill>
                  <a:schemeClr val="bg1"/>
                </a:solidFill>
                <a:latin typeface="Pretendard Medium" charset="0"/>
                <a:ea typeface="Pretendard Medium" charset="0"/>
                <a:cs typeface="Pretendard Medium" charset="0"/>
              </a:rPr>
              <a:t>박초윤  이연지  한수지</a:t>
            </a:r>
            <a:endParaRPr lang="ko-KR" altLang="en-US">
              <a:solidFill>
                <a:schemeClr val="bg1"/>
              </a:solidFill>
              <a:latin typeface="Pretendard Medium" charset="0"/>
              <a:ea typeface="Pretendard Medium" charset="0"/>
              <a:cs typeface="Pretendard Medium" charset="0"/>
            </a:endParaRPr>
          </a:p>
        </p:txBody>
      </p: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A948B679-3951-7142-940B-DBCF999BDDD7}"/>
              </a:ext>
            </a:extLst>
          </p:cNvPr>
          <p:cNvCxnSpPr/>
          <p:nvPr/>
        </p:nvCxnSpPr>
        <p:spPr>
          <a:xfrm>
            <a:off x="0" y="6723380"/>
            <a:ext cx="12192000" cy="0"/>
          </a:xfrm>
          <a:prstGeom prst="line">
            <a:avLst/>
          </a:prstGeom>
          <a:ln w="12700">
            <a:solidFill>
              <a:srgbClr val="FDFA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bject 6">
            <a:extLst>
              <a:ext uri="{FF2B5EF4-FFF2-40B4-BE49-F238E27FC236}">
                <a16:creationId xmlns:a16="http://schemas.microsoft.com/office/drawing/2014/main" id="{C8D57121-FB34-D643-A14F-16842AA18D87}"/>
              </a:ext>
            </a:extLst>
          </p:cNvPr>
          <p:cNvSpPr txBox="1"/>
          <p:nvPr/>
        </p:nvSpPr>
        <p:spPr>
          <a:xfrm>
            <a:off x="8595360" y="5374005"/>
            <a:ext cx="2803525" cy="38417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r" latinLnBrk="0">
              <a:buFontTx/>
              <a:buNone/>
            </a:pPr>
            <a:r>
              <a:rPr lang="ko-KR" altLang="ko-KR" sz="1900" spc="-60">
                <a:solidFill>
                  <a:srgbClr val="FFFFFF"/>
                </a:solidFill>
                <a:latin typeface="Pretendard ExtraBold" charset="0"/>
                <a:ea typeface="Pretendard ExtraBold" charset="0"/>
                <a:cs typeface="Pretendard ExtraBold" charset="0"/>
              </a:rPr>
              <a:t>2조 2팀</a:t>
            </a:r>
            <a:endParaRPr lang="ko-KR" altLang="en-US" sz="1900">
              <a:solidFill>
                <a:srgbClr val="FFFFFF"/>
              </a:solidFill>
              <a:latin typeface="Pretendard ExtraBold" charset="0"/>
              <a:ea typeface="Pretendard ExtraBold" charset="0"/>
              <a:cs typeface="Pretendard ExtraBold" charset="0"/>
            </a:endParaRP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98AE66B1-8127-1B4B-B8D6-74A0ABB1B4D1}"/>
              </a:ext>
            </a:extLst>
          </p:cNvPr>
          <p:cNvCxnSpPr>
            <a:cxnSpLocks/>
          </p:cNvCxnSpPr>
          <p:nvPr/>
        </p:nvCxnSpPr>
        <p:spPr>
          <a:xfrm>
            <a:off x="867410" y="2612390"/>
            <a:ext cx="96018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F5932225-A4A6-2743-AA23-3E4E8053F2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50500" y="2291715"/>
            <a:ext cx="554990" cy="554990"/>
          </a:xfrm>
          <a:prstGeom prst="rect">
            <a:avLst/>
          </a:prstGeom>
        </p:spPr>
      </p:pic>
      <p:sp>
        <p:nvSpPr>
          <p:cNvPr id="14" name="Object 3">
            <a:extLst>
              <a:ext uri="{FF2B5EF4-FFF2-40B4-BE49-F238E27FC236}">
                <a16:creationId xmlns:a16="http://schemas.microsoft.com/office/drawing/2014/main" id="{C065BC26-E212-3B43-94D4-71CEBBD31711}"/>
              </a:ext>
            </a:extLst>
          </p:cNvPr>
          <p:cNvSpPr txBox="1"/>
          <p:nvPr/>
        </p:nvSpPr>
        <p:spPr>
          <a:xfrm>
            <a:off x="723265" y="2666365"/>
            <a:ext cx="3620135" cy="10153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6000" kern="0" spc="-300" dirty="0">
                <a:solidFill>
                  <a:schemeClr val="bg1"/>
                </a:solidFill>
                <a:latin typeface="Pretendard ExtraBold" panose="02000603000000020004" pitchFamily="2" charset="-127"/>
                <a:ea typeface="Pretendard ExtraBold" panose="02000603000000020004" pitchFamily="2" charset="-127"/>
                <a:cs typeface="Pretendard ExtraBold" panose="02000603000000020004" pitchFamily="2" charset="-127"/>
              </a:rPr>
              <a:t>화면 설계서</a:t>
            </a:r>
            <a:endParaRPr lang="en-US" sz="6000" spc="-300" dirty="0">
              <a:solidFill>
                <a:schemeClr val="bg1"/>
              </a:solidFill>
              <a:latin typeface="Pretendard ExtraBold" panose="02000603000000020004" pitchFamily="2" charset="-127"/>
              <a:ea typeface="Pretendard ExtraBold" panose="02000603000000020004" pitchFamily="2" charset="-127"/>
              <a:cs typeface="Pretendard ExtraBold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86294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195DD51-EE63-1D48-A104-72E308294B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209BEF48-CDC8-B540-9F06-6D83557F8A48}"/>
              </a:ext>
            </a:extLst>
          </p:cNvPr>
          <p:cNvGrpSpPr/>
          <p:nvPr/>
        </p:nvGrpSpPr>
        <p:grpSpPr>
          <a:xfrm>
            <a:off x="742106" y="1494790"/>
            <a:ext cx="6093754" cy="2756707"/>
            <a:chOff x="742106" y="1494790"/>
            <a:chExt cx="6762844" cy="3059392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EB289389-6C5E-1F48-B6D3-E4BCD6E82EAE}"/>
                </a:ext>
              </a:extLst>
            </p:cNvPr>
            <p:cNvSpPr/>
            <p:nvPr/>
          </p:nvSpPr>
          <p:spPr>
            <a:xfrm>
              <a:off x="742106" y="1494790"/>
              <a:ext cx="6762844" cy="30593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92E83815-079E-9646-8002-B5426ED909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182189" y="1494790"/>
              <a:ext cx="2110412" cy="3059392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F743D00-CAD7-9D40-B791-6FC9C8F8F3EE}"/>
                </a:ext>
              </a:extLst>
            </p:cNvPr>
            <p:cNvSpPr txBox="1"/>
            <p:nvPr/>
          </p:nvSpPr>
          <p:spPr>
            <a:xfrm>
              <a:off x="4618990" y="2628781"/>
              <a:ext cx="1678665" cy="800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서울과 전남 지역의</a:t>
              </a:r>
              <a:endParaRPr kumimoji="1" lang="en-US" altLang="ko-KR" sz="1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b="1" dirty="0">
                  <a:latin typeface="Pretendard ExtraBold" panose="02000503000000020004" pitchFamily="2" charset="-127"/>
                  <a:ea typeface="Pretendard ExtraBold" panose="02000503000000020004" pitchFamily="2" charset="-127"/>
                  <a:cs typeface="Pretendard ExtraBold" panose="02000503000000020004" pitchFamily="2" charset="-127"/>
                </a:rPr>
                <a:t>정책 한눈에 보기</a:t>
              </a:r>
              <a:endParaRPr kumimoji="1" lang="en-US" altLang="ko-KR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endParaRPr>
            </a:p>
            <a:p>
              <a:r>
                <a:rPr kumimoji="1" lang="en-US" altLang="ko-KR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(</a:t>
              </a:r>
              <a:r>
                <a:rPr kumimoji="1" lang="ko-KR" altLang="en-US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기능 설명</a:t>
              </a:r>
              <a:r>
                <a:rPr kumimoji="1" lang="en-US" altLang="ko-KR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)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3FCE9FAD-7969-8546-AA4E-B414577780FD}"/>
              </a:ext>
            </a:extLst>
          </p:cNvPr>
          <p:cNvGrpSpPr/>
          <p:nvPr/>
        </p:nvGrpSpPr>
        <p:grpSpPr>
          <a:xfrm>
            <a:off x="742106" y="4101293"/>
            <a:ext cx="6093754" cy="2756707"/>
            <a:chOff x="742106" y="4554182"/>
            <a:chExt cx="6762844" cy="3059392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5AF24C40-F21D-F246-9E84-B8F6BA09F96A}"/>
                </a:ext>
              </a:extLst>
            </p:cNvPr>
            <p:cNvSpPr/>
            <p:nvPr/>
          </p:nvSpPr>
          <p:spPr>
            <a:xfrm>
              <a:off x="742106" y="4554182"/>
              <a:ext cx="6762844" cy="3059392"/>
            </a:xfrm>
            <a:prstGeom prst="rect">
              <a:avLst/>
            </a:prstGeom>
            <a:solidFill>
              <a:srgbClr val="EEEF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FB192056-91EC-1C40-9E67-C4F2B295A2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279899" y="4576298"/>
              <a:ext cx="1981201" cy="2928094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533B7A4-8546-2D4A-BE2F-1B269AC02E77}"/>
                </a:ext>
              </a:extLst>
            </p:cNvPr>
            <p:cNvSpPr txBox="1"/>
            <p:nvPr/>
          </p:nvSpPr>
          <p:spPr>
            <a:xfrm>
              <a:off x="2199005" y="5637373"/>
              <a:ext cx="1515158" cy="800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서울과 전남 지역의</a:t>
              </a:r>
              <a:endParaRPr kumimoji="1" lang="en-US" altLang="ko-KR" sz="1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b="1" dirty="0">
                  <a:latin typeface="Pretendard ExtraBold" panose="02000503000000020004" pitchFamily="2" charset="-127"/>
                  <a:ea typeface="Pretendard ExtraBold" panose="02000503000000020004" pitchFamily="2" charset="-127"/>
                  <a:cs typeface="Pretendard ExtraBold" panose="02000503000000020004" pitchFamily="2" charset="-127"/>
                </a:rPr>
                <a:t>기대 수명 예측</a:t>
              </a:r>
              <a:endParaRPr kumimoji="1" lang="en-US" altLang="ko-KR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endParaRPr>
            </a:p>
            <a:p>
              <a:r>
                <a:rPr kumimoji="1" lang="en-US" altLang="ko-KR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(</a:t>
              </a:r>
              <a:r>
                <a:rPr kumimoji="1" lang="ko-KR" altLang="en-US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기능 설명</a:t>
              </a:r>
              <a:r>
                <a:rPr kumimoji="1" lang="en-US" altLang="ko-KR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)</a:t>
              </a:r>
            </a:p>
          </p:txBody>
        </p:sp>
      </p:grpSp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7BA0E2D9-6361-C747-AC7E-AD8C8ABF73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1271145"/>
              </p:ext>
            </p:extLst>
          </p:nvPr>
        </p:nvGraphicFramePr>
        <p:xfrm>
          <a:off x="742856" y="350840"/>
          <a:ext cx="10831740" cy="931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144">
                  <a:extLst>
                    <a:ext uri="{9D8B030D-6E8A-4147-A177-3AD203B41FA5}">
                      <a16:colId xmlns:a16="http://schemas.microsoft.com/office/drawing/2014/main" val="1926268931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3459319733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543420268"/>
                    </a:ext>
                  </a:extLst>
                </a:gridCol>
                <a:gridCol w="2341696">
                  <a:extLst>
                    <a:ext uri="{9D8B030D-6E8A-4147-A177-3AD203B41FA5}">
                      <a16:colId xmlns:a16="http://schemas.microsoft.com/office/drawing/2014/main" val="1895664162"/>
                    </a:ext>
                  </a:extLst>
                </a:gridCol>
              </a:tblGrid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프로젝트</a:t>
                      </a:r>
                      <a:r>
                        <a:rPr lang="ko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 명</a:t>
                      </a:r>
                      <a:endParaRPr lang="ko-Kore-KR" altLang="en-US" b="0" i="0" dirty="0">
                        <a:solidFill>
                          <a:schemeClr val="bg1"/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ore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생활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환경에 따른 노인 건강 분석 및 정책 제공 서비스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2-3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4378"/>
                  </a:ext>
                </a:extLst>
              </a:tr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DLT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란</a:t>
                      </a:r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? 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메뉴를 누른 후 구현 화면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8866076"/>
                  </a:ext>
                </a:extLst>
              </a:tr>
            </a:tbl>
          </a:graphicData>
        </a:graphic>
      </p:graphicFrame>
      <p:graphicFrame>
        <p:nvGraphicFramePr>
          <p:cNvPr id="8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10555"/>
              </p:ext>
            </p:extLst>
          </p:nvPr>
        </p:nvGraphicFramePr>
        <p:xfrm>
          <a:off x="7683500" y="1494790"/>
          <a:ext cx="3891280" cy="23888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DLT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소개 페이지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정책 서비스 기능 설명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기대 수명 예측 서비스 설명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2548994"/>
                  </a:ext>
                </a:extLst>
              </a:tr>
            </a:tbl>
          </a:graphicData>
        </a:graphic>
      </p:graphicFrame>
      <p:sp>
        <p:nvSpPr>
          <p:cNvPr id="18" name="도형 4">
            <a:extLst>
              <a:ext uri="{FF2B5EF4-FFF2-40B4-BE49-F238E27FC236}">
                <a16:creationId xmlns:a16="http://schemas.microsoft.com/office/drawing/2014/main" id="{0B00826B-479A-0346-BF29-5A1EB2AB8307}"/>
              </a:ext>
            </a:extLst>
          </p:cNvPr>
          <p:cNvSpPr>
            <a:spLocks/>
          </p:cNvSpPr>
          <p:nvPr/>
        </p:nvSpPr>
        <p:spPr>
          <a:xfrm>
            <a:off x="4365421" y="2053768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1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sp>
        <p:nvSpPr>
          <p:cNvPr id="31" name="도형 4">
            <a:extLst>
              <a:ext uri="{FF2B5EF4-FFF2-40B4-BE49-F238E27FC236}">
                <a16:creationId xmlns:a16="http://schemas.microsoft.com/office/drawing/2014/main" id="{B63A401E-0B0C-B944-AA7D-0F4AA8438367}"/>
              </a:ext>
            </a:extLst>
          </p:cNvPr>
          <p:cNvSpPr>
            <a:spLocks/>
          </p:cNvSpPr>
          <p:nvPr/>
        </p:nvSpPr>
        <p:spPr>
          <a:xfrm>
            <a:off x="2144860" y="4595778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b="1" dirty="0">
                <a:latin typeface="Pretendard SemiBold" charset="0"/>
                <a:ea typeface="Pretendard SemiBold" charset="0"/>
              </a:rPr>
              <a:t>2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9240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589236-0740-7F48-A088-6CAFEE8E9FF9}"/>
              </a:ext>
            </a:extLst>
          </p:cNvPr>
          <p:cNvSpPr/>
          <p:nvPr/>
        </p:nvSpPr>
        <p:spPr>
          <a:xfrm>
            <a:off x="0" y="-635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D052C1C-DA67-4B4B-B73A-BBD5154FE35E}"/>
              </a:ext>
            </a:extLst>
          </p:cNvPr>
          <p:cNvSpPr/>
          <p:nvPr/>
        </p:nvSpPr>
        <p:spPr>
          <a:xfrm>
            <a:off x="742950" y="1494790"/>
            <a:ext cx="6775450" cy="507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CBAB66EA-0AA5-2542-B91F-74AE657CB741}"/>
              </a:ext>
            </a:extLst>
          </p:cNvPr>
          <p:cNvGrpSpPr/>
          <p:nvPr/>
        </p:nvGrpSpPr>
        <p:grpSpPr>
          <a:xfrm>
            <a:off x="733425" y="2986405"/>
            <a:ext cx="2087245" cy="3347085"/>
            <a:chOff x="733425" y="2986405"/>
            <a:chExt cx="2087245" cy="3347085"/>
          </a:xfrm>
        </p:grpSpPr>
        <p:sp>
          <p:nvSpPr>
            <p:cNvPr id="25" name="모서리가 둥근 직사각형 24">
              <a:extLst>
                <a:ext uri="{FF2B5EF4-FFF2-40B4-BE49-F238E27FC236}">
                  <a16:creationId xmlns:a16="http://schemas.microsoft.com/office/drawing/2014/main" id="{B0AFABE1-C668-EE44-8B6A-F6294761F9F6}"/>
                </a:ext>
              </a:extLst>
            </p:cNvPr>
            <p:cNvSpPr/>
            <p:nvPr/>
          </p:nvSpPr>
          <p:spPr>
            <a:xfrm>
              <a:off x="869950" y="2986405"/>
              <a:ext cx="1814195" cy="3347085"/>
            </a:xfrm>
            <a:prstGeom prst="roundRect">
              <a:avLst/>
            </a:prstGeom>
            <a:solidFill>
              <a:srgbClr val="37C5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4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10A35BD-045F-FF4E-B564-1FBA38666AA7}"/>
                </a:ext>
              </a:extLst>
            </p:cNvPr>
            <p:cNvSpPr txBox="1"/>
            <p:nvPr/>
          </p:nvSpPr>
          <p:spPr>
            <a:xfrm>
              <a:off x="733425" y="3303115"/>
              <a:ext cx="208724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Pretendard ExtraBold" panose="02000503000000020004" pitchFamily="2" charset="-127"/>
                  <a:ea typeface="Pretendard ExtraBold" panose="02000503000000020004" pitchFamily="2" charset="-127"/>
                  <a:cs typeface="Pretendard ExtraBold" panose="02000503000000020004" pitchFamily="2" charset="-127"/>
                </a:rPr>
                <a:t>어르신 복지</a:t>
              </a:r>
              <a:endParaRPr kumimoji="1" lang="en-US" altLang="ko-KR" b="1" dirty="0">
                <a:solidFill>
                  <a:schemeClr val="bg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995A23A-1931-EA42-AD4D-0972F9418E24}"/>
                </a:ext>
              </a:extLst>
            </p:cNvPr>
            <p:cNvSpPr txBox="1"/>
            <p:nvPr/>
          </p:nvSpPr>
          <p:spPr>
            <a:xfrm>
              <a:off x="928370" y="4333118"/>
              <a:ext cx="1632585" cy="1631216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500" b="1" dirty="0">
                <a:solidFill>
                  <a:schemeClr val="bg1"/>
                </a:solidFill>
                <a:latin typeface="Pretendard ExtraBold" charset="0"/>
                <a:ea typeface="Pretendard ExtraBold" charset="0"/>
                <a:cs typeface="Pretendard ExtraBol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생활 안정 지원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독거 </a:t>
              </a:r>
              <a:r>
                <a:rPr lang="en-US" altLang="ko-KR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· </a:t>
              </a: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재가 어르신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여가 및 복지 지원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치매관리 사업</a:t>
              </a:r>
              <a:endParaRPr lang="en-US" altLang="ko-KR" sz="16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en-US" altLang="ko-KR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SNS</a:t>
              </a: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허브</a:t>
              </a:r>
            </a:p>
          </p:txBody>
        </p:sp>
        <p:cxnSp>
          <p:nvCxnSpPr>
            <p:cNvPr id="28" name="직선 연결선[R] 55">
              <a:extLst>
                <a:ext uri="{FF2B5EF4-FFF2-40B4-BE49-F238E27FC236}">
                  <a16:creationId xmlns:a16="http://schemas.microsoft.com/office/drawing/2014/main" id="{4FD3D778-BBFA-D642-9AB7-51D2ADBA3FDB}"/>
                </a:ext>
              </a:extLst>
            </p:cNvPr>
            <p:cNvCxnSpPr>
              <a:cxnSpLocks/>
            </p:cNvCxnSpPr>
            <p:nvPr/>
          </p:nvCxnSpPr>
          <p:spPr>
            <a:xfrm>
              <a:off x="1409700" y="3778525"/>
              <a:ext cx="66929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E44798A-B8BF-EB45-AA7A-6CF7A76F54A5}"/>
                </a:ext>
              </a:extLst>
            </p:cNvPr>
            <p:cNvSpPr txBox="1"/>
            <p:nvPr/>
          </p:nvSpPr>
          <p:spPr>
            <a:xfrm>
              <a:off x="928370" y="3994663"/>
              <a:ext cx="1632585" cy="33845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16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어르신 일자리</a:t>
              </a:r>
            </a:p>
          </p:txBody>
        </p:sp>
      </p:grpSp>
      <p:pic>
        <p:nvPicPr>
          <p:cNvPr id="22" name="그림 21">
            <a:extLst>
              <a:ext uri="{FF2B5EF4-FFF2-40B4-BE49-F238E27FC236}">
                <a16:creationId xmlns:a16="http://schemas.microsoft.com/office/drawing/2014/main" id="{8A74255D-DD16-E44C-8A69-586B8092CBC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49" y="1494790"/>
            <a:ext cx="6761460" cy="1391920"/>
          </a:xfrm>
          <a:prstGeom prst="rect">
            <a:avLst/>
          </a:prstGeom>
        </p:spPr>
      </p:pic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A75E0389-2B33-D64D-9D36-196171FC64D1}"/>
              </a:ext>
            </a:extLst>
          </p:cNvPr>
          <p:cNvCxnSpPr>
            <a:cxnSpLocks/>
          </p:cNvCxnSpPr>
          <p:nvPr/>
        </p:nvCxnSpPr>
        <p:spPr>
          <a:xfrm>
            <a:off x="742949" y="2886710"/>
            <a:ext cx="676146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4898484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r>
                        <a:rPr lang="ko-KR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-1</a:t>
                      </a:r>
                      <a:endParaRPr lang="ko-KR" altLang="en-US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어르신 복지 </a:t>
                      </a: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-&gt; </a:t>
                      </a: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어르신 일자리 클릭 후 구현 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표 4"/>
          <p:cNvGraphicFramePr>
            <a:graphicFrameLocks noGrp="1"/>
          </p:cNvGraphicFramePr>
          <p:nvPr/>
        </p:nvGraphicFramePr>
        <p:xfrm>
          <a:off x="7683500" y="1494790"/>
          <a:ext cx="3891280" cy="30594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정책 제공 페이지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노인 정책 클릭시 구현 화면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각 정책 버튼 클릭시 해당 지역 정책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해당 정책 클릭시 각 정책에 대한 화면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4" name="표 3">
            <a:extLst>
              <a:ext uri="{FF2B5EF4-FFF2-40B4-BE49-F238E27FC236}">
                <a16:creationId xmlns:a16="http://schemas.microsoft.com/office/drawing/2014/main" id="{EEBFF43E-EAC8-EA49-BC2C-6A14817CBB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5943879"/>
              </p:ext>
            </p:extLst>
          </p:nvPr>
        </p:nvGraphicFramePr>
        <p:xfrm>
          <a:off x="2898327" y="3602934"/>
          <a:ext cx="4470182" cy="27372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647">
                  <a:extLst>
                    <a:ext uri="{9D8B030D-6E8A-4147-A177-3AD203B41FA5}">
                      <a16:colId xmlns:a16="http://schemas.microsoft.com/office/drawing/2014/main" val="1926268931"/>
                    </a:ext>
                  </a:extLst>
                </a:gridCol>
                <a:gridCol w="883225">
                  <a:extLst>
                    <a:ext uri="{9D8B030D-6E8A-4147-A177-3AD203B41FA5}">
                      <a16:colId xmlns:a16="http://schemas.microsoft.com/office/drawing/2014/main" val="3459319733"/>
                    </a:ext>
                  </a:extLst>
                </a:gridCol>
                <a:gridCol w="1435328">
                  <a:extLst>
                    <a:ext uri="{9D8B030D-6E8A-4147-A177-3AD203B41FA5}">
                      <a16:colId xmlns:a16="http://schemas.microsoft.com/office/drawing/2014/main" val="302804408"/>
                    </a:ext>
                  </a:extLst>
                </a:gridCol>
                <a:gridCol w="1017587">
                  <a:extLst>
                    <a:ext uri="{9D8B030D-6E8A-4147-A177-3AD203B41FA5}">
                      <a16:colId xmlns:a16="http://schemas.microsoft.com/office/drawing/2014/main" val="3145004973"/>
                    </a:ext>
                  </a:extLst>
                </a:gridCol>
                <a:gridCol w="775395">
                  <a:extLst>
                    <a:ext uri="{9D8B030D-6E8A-4147-A177-3AD203B41FA5}">
                      <a16:colId xmlns:a16="http://schemas.microsoft.com/office/drawing/2014/main" val="844839849"/>
                    </a:ext>
                  </a:extLst>
                </a:gridCol>
              </a:tblGrid>
              <a:tr h="318820">
                <a:tc gridSpan="2">
                  <a:txBody>
                    <a:bodyPr/>
                    <a:lstStyle/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유형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사업내용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일자리 예시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지원내용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4378"/>
                  </a:ext>
                </a:extLst>
              </a:tr>
              <a:tr h="604597">
                <a:tc rowSpan="4">
                  <a:txBody>
                    <a:bodyPr/>
                    <a:lstStyle/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공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익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활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동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형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 err="1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노노케어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취약어르신가정 방문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 err="1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노노케어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활동비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월 </a:t>
                      </a:r>
                      <a:r>
                        <a:rPr lang="en-US" altLang="ko-KR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27</a:t>
                      </a:r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만원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운영기간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평균 </a:t>
                      </a:r>
                      <a:r>
                        <a:rPr lang="en-US" altLang="ko-KR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11</a:t>
                      </a:r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개월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endParaRPr lang="en-US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참여자 활동시간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월 </a:t>
                      </a:r>
                      <a:r>
                        <a:rPr lang="en-US" altLang="ko-KR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30</a:t>
                      </a:r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시간 이상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8866076"/>
                  </a:ext>
                </a:extLst>
              </a:tr>
              <a:tr h="604598">
                <a:tc vMerge="1"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취약계층 지원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취약계층 대상 필요 서비스 제공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장애인 봉사</a:t>
                      </a:r>
                      <a:r>
                        <a:rPr lang="en-US" altLang="ko-KR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,</a:t>
                      </a: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한부모 가족 봉사 등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9195541"/>
                  </a:ext>
                </a:extLst>
              </a:tr>
              <a:tr h="604597">
                <a:tc vMerge="1"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공공시설 봉사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공익서비스 제공을 위한 지원 활동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학교급식 지원 봉사</a:t>
                      </a:r>
                      <a:r>
                        <a:rPr lang="en-US" altLang="ko-KR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, </a:t>
                      </a:r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도서관 봉사 등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1484082"/>
                  </a:ext>
                </a:extLst>
              </a:tr>
              <a:tr h="604597">
                <a:tc vMerge="1"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경륜전수활동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어르신의 경험과 지식을  공유하는 활동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문화공연 및 체험활동 지원 등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319870"/>
                  </a:ext>
                </a:extLst>
              </a:tr>
            </a:tbl>
          </a:graphicData>
        </a:graphic>
      </p:graphicFrame>
      <p:sp>
        <p:nvSpPr>
          <p:cNvPr id="39" name="모서리가 둥근 직사각형 38"/>
          <p:cNvSpPr>
            <a:spLocks/>
          </p:cNvSpPr>
          <p:nvPr/>
        </p:nvSpPr>
        <p:spPr>
          <a:xfrm>
            <a:off x="4427855" y="3059430"/>
            <a:ext cx="1202055" cy="450850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600">
                <a:solidFill>
                  <a:schemeClr val="bg1"/>
                </a:solidFill>
                <a:latin typeface="Pretendard Medium" charset="0"/>
                <a:ea typeface="Pretendard Medium" charset="0"/>
                <a:cs typeface="Pretendard Medium" charset="0"/>
              </a:rPr>
              <a:t>전남 정책</a:t>
            </a:r>
          </a:p>
        </p:txBody>
      </p:sp>
      <p:sp>
        <p:nvSpPr>
          <p:cNvPr id="40" name="모서리가 둥근 직사각형 39"/>
          <p:cNvSpPr>
            <a:spLocks/>
          </p:cNvSpPr>
          <p:nvPr/>
        </p:nvSpPr>
        <p:spPr>
          <a:xfrm>
            <a:off x="3086100" y="3063240"/>
            <a:ext cx="1202055" cy="450850"/>
          </a:xfrm>
          <a:prstGeom prst="roundRect">
            <a:avLst>
              <a:gd name="adj" fmla="val 50000"/>
            </a:avLst>
          </a:prstGeom>
          <a:solidFill>
            <a:srgbClr val="37A4C5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600">
                <a:latin typeface="Pretendard Medium" charset="0"/>
                <a:ea typeface="Pretendard Medium" charset="0"/>
                <a:cs typeface="Pretendard Medium" charset="0"/>
              </a:rPr>
              <a:t>서울 정책</a:t>
            </a:r>
          </a:p>
        </p:txBody>
      </p:sp>
      <p:sp>
        <p:nvSpPr>
          <p:cNvPr id="42" name="모서리가 둥근 직사각형 41"/>
          <p:cNvSpPr>
            <a:spLocks/>
          </p:cNvSpPr>
          <p:nvPr/>
        </p:nvSpPr>
        <p:spPr>
          <a:xfrm>
            <a:off x="5761990" y="3066415"/>
            <a:ext cx="1202055" cy="450850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600">
                <a:solidFill>
                  <a:schemeClr val="bg1"/>
                </a:solidFill>
                <a:latin typeface="Pretendard Medium" charset="0"/>
                <a:ea typeface="Pretendard Medium" charset="0"/>
                <a:cs typeface="Pretendard Medium" charset="0"/>
              </a:rPr>
              <a:t>예산 비교</a:t>
            </a:r>
          </a:p>
        </p:txBody>
      </p:sp>
      <p:sp>
        <p:nvSpPr>
          <p:cNvPr id="45" name="도형 6"/>
          <p:cNvSpPr>
            <a:spLocks/>
          </p:cNvSpPr>
          <p:nvPr/>
        </p:nvSpPr>
        <p:spPr>
          <a:xfrm>
            <a:off x="4201505" y="2492375"/>
            <a:ext cx="381635" cy="38163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b="1">
                <a:latin typeface="Pretendard SemiBold" charset="0"/>
                <a:ea typeface="Pretendard SemiBold" charset="0"/>
                <a:cs typeface="Pretendard SemiBold" charset="0"/>
              </a:rPr>
              <a:t>1</a:t>
            </a:r>
            <a:endParaRPr lang="ko-KR" altLang="en-US" b="1">
              <a:latin typeface="Pretendard SemiBold" charset="0"/>
              <a:ea typeface="Pretendard SemiBold" charset="0"/>
              <a:cs typeface="Pretendard SemiBold" charset="0"/>
            </a:endParaRPr>
          </a:p>
        </p:txBody>
      </p:sp>
      <p:sp>
        <p:nvSpPr>
          <p:cNvPr id="46" name="도형 7"/>
          <p:cNvSpPr>
            <a:spLocks/>
          </p:cNvSpPr>
          <p:nvPr/>
        </p:nvSpPr>
        <p:spPr>
          <a:xfrm>
            <a:off x="761972" y="3951483"/>
            <a:ext cx="381635" cy="38163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b="1">
                <a:latin typeface="Pretendard SemiBold" charset="0"/>
                <a:ea typeface="Pretendard SemiBold" charset="0"/>
                <a:cs typeface="Pretendard SemiBold" charset="0"/>
              </a:rPr>
              <a:t>2</a:t>
            </a:r>
            <a:endParaRPr lang="ko-KR" altLang="en-US" b="1">
              <a:latin typeface="Pretendard SemiBold" charset="0"/>
              <a:ea typeface="Pretendard SemiBold" charset="0"/>
              <a:cs typeface="Pretendard SemiBold" charset="0"/>
            </a:endParaRPr>
          </a:p>
        </p:txBody>
      </p:sp>
      <p:sp>
        <p:nvSpPr>
          <p:cNvPr id="21" name="타원 20"/>
          <p:cNvSpPr>
            <a:spLocks/>
          </p:cNvSpPr>
          <p:nvPr/>
        </p:nvSpPr>
        <p:spPr>
          <a:xfrm>
            <a:off x="2849246" y="3100567"/>
            <a:ext cx="381635" cy="38163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b="1" dirty="0">
                <a:latin typeface="Pretendard SemiBold" charset="0"/>
                <a:ea typeface="Pretendard SemiBold" charset="0"/>
                <a:cs typeface="Pretendard SemiBold" charset="0"/>
              </a:rPr>
              <a:t>3</a:t>
            </a:r>
            <a:endParaRPr lang="ko-KR" altLang="en-US" b="1" dirty="0">
              <a:latin typeface="Pretendard SemiBold" charset="0"/>
              <a:ea typeface="Pretendard SemiBold" charset="0"/>
              <a:cs typeface="Pretendard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0054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589236-0740-7F48-A088-6CAFEE8E9FF9}"/>
              </a:ext>
            </a:extLst>
          </p:cNvPr>
          <p:cNvSpPr/>
          <p:nvPr/>
        </p:nvSpPr>
        <p:spPr>
          <a:xfrm>
            <a:off x="0" y="-635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D052C1C-DA67-4B4B-B73A-BBD5154FE35E}"/>
              </a:ext>
            </a:extLst>
          </p:cNvPr>
          <p:cNvSpPr/>
          <p:nvPr/>
        </p:nvSpPr>
        <p:spPr>
          <a:xfrm>
            <a:off x="742950" y="1494790"/>
            <a:ext cx="6775450" cy="507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D330EF8B-70C5-5F43-BCBD-5948B400C5E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49" y="1494790"/>
            <a:ext cx="6761460" cy="1391920"/>
          </a:xfrm>
          <a:prstGeom prst="rect">
            <a:avLst/>
          </a:prstGeom>
        </p:spPr>
      </p:pic>
      <p:cxnSp>
        <p:nvCxnSpPr>
          <p:cNvPr id="29" name="직선 연결선[R] 28">
            <a:extLst>
              <a:ext uri="{FF2B5EF4-FFF2-40B4-BE49-F238E27FC236}">
                <a16:creationId xmlns:a16="http://schemas.microsoft.com/office/drawing/2014/main" id="{38B2CCFE-397F-0F43-96D0-EDE5A915A577}"/>
              </a:ext>
            </a:extLst>
          </p:cNvPr>
          <p:cNvCxnSpPr>
            <a:cxnSpLocks/>
          </p:cNvCxnSpPr>
          <p:nvPr/>
        </p:nvCxnSpPr>
        <p:spPr>
          <a:xfrm>
            <a:off x="742949" y="2886710"/>
            <a:ext cx="676146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4"/>
          <p:cNvGraphicFramePr>
            <a:graphicFrameLocks noGrp="1"/>
          </p:cNvGraphicFramePr>
          <p:nvPr/>
        </p:nvGraphicFramePr>
        <p:xfrm>
          <a:off x="7683500" y="1494790"/>
          <a:ext cx="3891280" cy="26403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예산 비교 페이지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예산 비교 버튼 클릭 시 그래프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202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예산 비교 버튼 클릭 시 서울 및 전남 어르신 일자리 예산 비교 차트 조회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0" name="모서리가 둥근 직사각형 39">
            <a:extLst>
              <a:ext uri="{FF2B5EF4-FFF2-40B4-BE49-F238E27FC236}">
                <a16:creationId xmlns:a16="http://schemas.microsoft.com/office/drawing/2014/main" id="{E0544DCC-4464-FB41-8ADF-C46AB080506B}"/>
              </a:ext>
            </a:extLst>
          </p:cNvPr>
          <p:cNvSpPr/>
          <p:nvPr/>
        </p:nvSpPr>
        <p:spPr>
          <a:xfrm>
            <a:off x="2799715" y="3744595"/>
            <a:ext cx="4603115" cy="2726055"/>
          </a:xfrm>
          <a:prstGeom prst="roundRect">
            <a:avLst/>
          </a:prstGeom>
          <a:solidFill>
            <a:srgbClr val="EFECE1"/>
          </a:solidFill>
          <a:ln>
            <a:solidFill>
              <a:srgbClr val="EFEC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ore-KR" sz="1600" spc="-150" dirty="0">
              <a:solidFill>
                <a:schemeClr val="bg2">
                  <a:lumMod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19" name="내용 개체 틀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0953637"/>
              </p:ext>
            </p:extLst>
          </p:nvPr>
        </p:nvGraphicFramePr>
        <p:xfrm>
          <a:off x="2704900" y="3803088"/>
          <a:ext cx="4802250" cy="26092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1" name="모서리가 둥근 직사각형 30">
            <a:extLst>
              <a:ext uri="{FF2B5EF4-FFF2-40B4-BE49-F238E27FC236}">
                <a16:creationId xmlns:a16="http://schemas.microsoft.com/office/drawing/2014/main" id="{43B3EBD5-6D3B-A248-A393-EEEAD99C0FFA}"/>
              </a:ext>
            </a:extLst>
          </p:cNvPr>
          <p:cNvSpPr/>
          <p:nvPr/>
        </p:nvSpPr>
        <p:spPr>
          <a:xfrm>
            <a:off x="5973127" y="3086735"/>
            <a:ext cx="1201420" cy="450215"/>
          </a:xfrm>
          <a:prstGeom prst="roundRect">
            <a:avLst>
              <a:gd name="adj" fmla="val 50000"/>
            </a:avLst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예산 비교</a:t>
            </a:r>
            <a:endParaRPr lang="ko-Kore-KR" altLang="en-US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2" name="모서리가 둥근 직사각형 31">
            <a:extLst>
              <a:ext uri="{FF2B5EF4-FFF2-40B4-BE49-F238E27FC236}">
                <a16:creationId xmlns:a16="http://schemas.microsoft.com/office/drawing/2014/main" id="{AE8BE08F-B771-1140-B412-B69804C924FD}"/>
              </a:ext>
            </a:extLst>
          </p:cNvPr>
          <p:cNvSpPr/>
          <p:nvPr/>
        </p:nvSpPr>
        <p:spPr>
          <a:xfrm>
            <a:off x="4383975" y="3086735"/>
            <a:ext cx="1201420" cy="450215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전남 정책</a:t>
            </a:r>
            <a:endParaRPr kumimoji="1" lang="ko-Kore-KR" altLang="en-US" sz="1600" dirty="0">
              <a:solidFill>
                <a:schemeClr val="bg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3" name="모서리가 둥근 직사각형 32">
            <a:extLst>
              <a:ext uri="{FF2B5EF4-FFF2-40B4-BE49-F238E27FC236}">
                <a16:creationId xmlns:a16="http://schemas.microsoft.com/office/drawing/2014/main" id="{AE8BE08F-B771-1140-B412-B69804C924FD}"/>
              </a:ext>
            </a:extLst>
          </p:cNvPr>
          <p:cNvSpPr/>
          <p:nvPr/>
        </p:nvSpPr>
        <p:spPr>
          <a:xfrm>
            <a:off x="2794823" y="3086735"/>
            <a:ext cx="1201420" cy="450215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서울 정책</a:t>
            </a:r>
            <a:endParaRPr kumimoji="1" lang="ko-Kore-KR" altLang="en-US" sz="1600" dirty="0">
              <a:solidFill>
                <a:schemeClr val="bg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aphicFrame>
        <p:nvGraphicFramePr>
          <p:cNvPr id="46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077047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r>
                        <a:rPr lang="ko-KR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-2</a:t>
                      </a:r>
                      <a:endParaRPr lang="ko-KR" altLang="en-US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어르신 복지 </a:t>
                      </a: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-&gt;</a:t>
                      </a: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어르신 일자리 -&gt; 예산 비교 버튼 클릭 후 구현 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30" name="그룹 29">
            <a:extLst>
              <a:ext uri="{FF2B5EF4-FFF2-40B4-BE49-F238E27FC236}">
                <a16:creationId xmlns:a16="http://schemas.microsoft.com/office/drawing/2014/main" id="{9236F96F-4B28-4C47-985F-65B73D9647B7}"/>
              </a:ext>
            </a:extLst>
          </p:cNvPr>
          <p:cNvGrpSpPr/>
          <p:nvPr/>
        </p:nvGrpSpPr>
        <p:grpSpPr>
          <a:xfrm>
            <a:off x="733425" y="2986405"/>
            <a:ext cx="2087245" cy="3347085"/>
            <a:chOff x="733425" y="2986405"/>
            <a:chExt cx="2087245" cy="3347085"/>
          </a:xfrm>
        </p:grpSpPr>
        <p:sp>
          <p:nvSpPr>
            <p:cNvPr id="34" name="모서리가 둥근 직사각형 33">
              <a:extLst>
                <a:ext uri="{FF2B5EF4-FFF2-40B4-BE49-F238E27FC236}">
                  <a16:creationId xmlns:a16="http://schemas.microsoft.com/office/drawing/2014/main" id="{D87608E0-923D-4740-8C88-157AD3D685E0}"/>
                </a:ext>
              </a:extLst>
            </p:cNvPr>
            <p:cNvSpPr/>
            <p:nvPr/>
          </p:nvSpPr>
          <p:spPr>
            <a:xfrm>
              <a:off x="869950" y="2986405"/>
              <a:ext cx="1814195" cy="3347085"/>
            </a:xfrm>
            <a:prstGeom prst="roundRect">
              <a:avLst/>
            </a:prstGeom>
            <a:solidFill>
              <a:srgbClr val="37C5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4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999C5B7-F3B4-DA42-B3E3-2CD246F08844}"/>
                </a:ext>
              </a:extLst>
            </p:cNvPr>
            <p:cNvSpPr txBox="1"/>
            <p:nvPr/>
          </p:nvSpPr>
          <p:spPr>
            <a:xfrm>
              <a:off x="733425" y="3303115"/>
              <a:ext cx="208724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Pretendard ExtraBold" panose="02000503000000020004" pitchFamily="2" charset="-127"/>
                  <a:ea typeface="Pretendard ExtraBold" panose="02000503000000020004" pitchFamily="2" charset="-127"/>
                  <a:cs typeface="Pretendard ExtraBold" panose="02000503000000020004" pitchFamily="2" charset="-127"/>
                </a:rPr>
                <a:t>어르신 복지</a:t>
              </a:r>
              <a:endParaRPr kumimoji="1" lang="en-US" altLang="ko-KR" b="1" dirty="0">
                <a:solidFill>
                  <a:schemeClr val="bg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1F96942-1F80-9F44-851F-A0A643B66A34}"/>
                </a:ext>
              </a:extLst>
            </p:cNvPr>
            <p:cNvSpPr txBox="1"/>
            <p:nvPr/>
          </p:nvSpPr>
          <p:spPr>
            <a:xfrm>
              <a:off x="928370" y="4333118"/>
              <a:ext cx="1632585" cy="1631216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500" b="1" dirty="0">
                <a:solidFill>
                  <a:schemeClr val="bg1"/>
                </a:solidFill>
                <a:latin typeface="Pretendard ExtraBold" charset="0"/>
                <a:ea typeface="Pretendard ExtraBold" charset="0"/>
                <a:cs typeface="Pretendard ExtraBol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생활 안정 지원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독거 </a:t>
              </a:r>
              <a:r>
                <a:rPr lang="en-US" altLang="ko-KR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· </a:t>
              </a: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재가 어르신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여가 및 복지 지원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치매관리 사업</a:t>
              </a:r>
              <a:endParaRPr lang="en-US" altLang="ko-KR" sz="16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en-US" altLang="ko-KR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SNS</a:t>
              </a: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허브</a:t>
              </a:r>
            </a:p>
          </p:txBody>
        </p:sp>
        <p:cxnSp>
          <p:nvCxnSpPr>
            <p:cNvPr id="37" name="직선 연결선[R] 55">
              <a:extLst>
                <a:ext uri="{FF2B5EF4-FFF2-40B4-BE49-F238E27FC236}">
                  <a16:creationId xmlns:a16="http://schemas.microsoft.com/office/drawing/2014/main" id="{CAF86B46-9A72-474D-A303-18BDD86C9124}"/>
                </a:ext>
              </a:extLst>
            </p:cNvPr>
            <p:cNvCxnSpPr>
              <a:cxnSpLocks/>
            </p:cNvCxnSpPr>
            <p:nvPr/>
          </p:nvCxnSpPr>
          <p:spPr>
            <a:xfrm>
              <a:off x="1409700" y="3778525"/>
              <a:ext cx="66929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513FE37-727F-AC4F-8860-6DDB6F2FC3E0}"/>
                </a:ext>
              </a:extLst>
            </p:cNvPr>
            <p:cNvSpPr txBox="1"/>
            <p:nvPr/>
          </p:nvSpPr>
          <p:spPr>
            <a:xfrm>
              <a:off x="928370" y="3994663"/>
              <a:ext cx="1632585" cy="33845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16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어르신 일자리</a:t>
              </a: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35B00C2-248A-464C-ABAD-AA3B8F9CFFBE}"/>
              </a:ext>
            </a:extLst>
          </p:cNvPr>
          <p:cNvSpPr/>
          <p:nvPr/>
        </p:nvSpPr>
        <p:spPr>
          <a:xfrm>
            <a:off x="5750495" y="310145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A5E93214-36D7-8146-AB23-5324E1F8007A}"/>
              </a:ext>
            </a:extLst>
          </p:cNvPr>
          <p:cNvSpPr/>
          <p:nvPr/>
        </p:nvSpPr>
        <p:spPr>
          <a:xfrm>
            <a:off x="3431066" y="3839527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2519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C4B8C44-A750-A443-82DE-22877E987160}"/>
              </a:ext>
            </a:extLst>
          </p:cNvPr>
          <p:cNvSpPr/>
          <p:nvPr/>
        </p:nvSpPr>
        <p:spPr>
          <a:xfrm>
            <a:off x="0" y="-635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5" name="직사각형 4"/>
          <p:cNvSpPr>
            <a:spLocks/>
          </p:cNvSpPr>
          <p:nvPr/>
        </p:nvSpPr>
        <p:spPr>
          <a:xfrm>
            <a:off x="742950" y="1494790"/>
            <a:ext cx="6776085" cy="5071110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>
              <a:latin typeface="Pretendard Medium" charset="0"/>
              <a:ea typeface="Pretendard Medium" charset="0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4315D2D9-6386-4F4C-8AD4-E12059EFADE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49" y="1494790"/>
            <a:ext cx="6761460" cy="1391920"/>
          </a:xfrm>
          <a:prstGeom prst="rect">
            <a:avLst/>
          </a:prstGeom>
        </p:spPr>
      </p:pic>
      <p:cxnSp>
        <p:nvCxnSpPr>
          <p:cNvPr id="38" name="직선 연결선[R] 37">
            <a:extLst>
              <a:ext uri="{FF2B5EF4-FFF2-40B4-BE49-F238E27FC236}">
                <a16:creationId xmlns:a16="http://schemas.microsoft.com/office/drawing/2014/main" id="{5727E63F-D1A3-E644-869B-A7FBE20FA9EB}"/>
              </a:ext>
            </a:extLst>
          </p:cNvPr>
          <p:cNvCxnSpPr>
            <a:cxnSpLocks/>
          </p:cNvCxnSpPr>
          <p:nvPr/>
        </p:nvCxnSpPr>
        <p:spPr>
          <a:xfrm>
            <a:off x="742949" y="2886710"/>
            <a:ext cx="676146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905668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4</a:t>
                      </a:r>
                      <a:endParaRPr lang="ko-KR" altLang="en-US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SNS </a:t>
                      </a: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허브 서브 메뉴 클릭 후 구현 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표 4"/>
          <p:cNvGraphicFramePr>
            <a:graphicFrameLocks noGrp="1"/>
          </p:cNvGraphicFramePr>
          <p:nvPr/>
        </p:nvGraphicFramePr>
        <p:xfrm>
          <a:off x="7683500" y="1494790"/>
          <a:ext cx="3891280" cy="24968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51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정책 제공 페이지 </a:t>
                      </a: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지자체 </a:t>
                      </a: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sns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주소 허브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서브 메뉴에서 </a:t>
                      </a:r>
                      <a:r>
                        <a:rPr lang="en-US" altLang="ko-KR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SNS 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허브 클릭시 해당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아이콘 클릭시 각 지자체의 </a:t>
                      </a:r>
                      <a:r>
                        <a:rPr lang="en-US" altLang="ko-KR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sns</a:t>
                      </a: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로 바로 연결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1" name="타원 20">
            <a:extLst>
              <a:ext uri="{FF2B5EF4-FFF2-40B4-BE49-F238E27FC236}">
                <a16:creationId xmlns:a16="http://schemas.microsoft.com/office/drawing/2014/main" id="{6C5DA81A-986E-F849-9B7C-6C1427D38CC5}"/>
              </a:ext>
            </a:extLst>
          </p:cNvPr>
          <p:cNvSpPr/>
          <p:nvPr/>
        </p:nvSpPr>
        <p:spPr>
          <a:xfrm>
            <a:off x="4240530" y="387667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58" name="Object 6">
            <a:extLst>
              <a:ext uri="{FF2B5EF4-FFF2-40B4-BE49-F238E27FC236}">
                <a16:creationId xmlns:a16="http://schemas.microsoft.com/office/drawing/2014/main" id="{8ADAD883-AC21-8E4C-91F7-6F1FF9517630}"/>
              </a:ext>
            </a:extLst>
          </p:cNvPr>
          <p:cNvSpPr txBox="1"/>
          <p:nvPr/>
        </p:nvSpPr>
        <p:spPr>
          <a:xfrm>
            <a:off x="2904490" y="3858895"/>
            <a:ext cx="1339215" cy="4616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400" kern="0" spc="-67" dirty="0">
                <a:solidFill>
                  <a:srgbClr val="37C5B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SNS </a:t>
            </a:r>
            <a:r>
              <a:rPr lang="ko-KR" altLang="en-US" sz="2400" kern="0" spc="-67" dirty="0">
                <a:solidFill>
                  <a:srgbClr val="37C5B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허브</a:t>
            </a:r>
            <a:endParaRPr lang="en-US" sz="2400" dirty="0">
              <a:solidFill>
                <a:srgbClr val="37C5B4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aphicFrame>
        <p:nvGraphicFramePr>
          <p:cNvPr id="60" name="표 5">
            <a:extLst>
              <a:ext uri="{FF2B5EF4-FFF2-40B4-BE49-F238E27FC236}">
                <a16:creationId xmlns:a16="http://schemas.microsoft.com/office/drawing/2014/main" id="{0BCFFF53-09C3-CA42-9FA9-DE25CA93F8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7463853"/>
              </p:ext>
            </p:extLst>
          </p:nvPr>
        </p:nvGraphicFramePr>
        <p:xfrm>
          <a:off x="2971163" y="4398287"/>
          <a:ext cx="4246500" cy="10711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9300">
                  <a:extLst>
                    <a:ext uri="{9D8B030D-6E8A-4147-A177-3AD203B41FA5}">
                      <a16:colId xmlns:a16="http://schemas.microsoft.com/office/drawing/2014/main" val="799356130"/>
                    </a:ext>
                  </a:extLst>
                </a:gridCol>
                <a:gridCol w="849300">
                  <a:extLst>
                    <a:ext uri="{9D8B030D-6E8A-4147-A177-3AD203B41FA5}">
                      <a16:colId xmlns:a16="http://schemas.microsoft.com/office/drawing/2014/main" val="1050117501"/>
                    </a:ext>
                  </a:extLst>
                </a:gridCol>
                <a:gridCol w="849300">
                  <a:extLst>
                    <a:ext uri="{9D8B030D-6E8A-4147-A177-3AD203B41FA5}">
                      <a16:colId xmlns:a16="http://schemas.microsoft.com/office/drawing/2014/main" val="534885368"/>
                    </a:ext>
                  </a:extLst>
                </a:gridCol>
                <a:gridCol w="849300">
                  <a:extLst>
                    <a:ext uri="{9D8B030D-6E8A-4147-A177-3AD203B41FA5}">
                      <a16:colId xmlns:a16="http://schemas.microsoft.com/office/drawing/2014/main" val="3790662253"/>
                    </a:ext>
                  </a:extLst>
                </a:gridCol>
                <a:gridCol w="849300">
                  <a:extLst>
                    <a:ext uri="{9D8B030D-6E8A-4147-A177-3AD203B41FA5}">
                      <a16:colId xmlns:a16="http://schemas.microsoft.com/office/drawing/2014/main" val="3022115133"/>
                    </a:ext>
                  </a:extLst>
                </a:gridCol>
              </a:tblGrid>
              <a:tr h="338617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dirty="0" err="1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기관명</a:t>
                      </a:r>
                      <a:endParaRPr lang="ko-Kore-KR" altLang="en-US" sz="1200" b="0" i="0" dirty="0">
                        <a:latin typeface="Pretendard ExtraBold" panose="02000903000000020004" pitchFamily="2" charset="-127"/>
                        <a:ea typeface="Pretendard ExtraBold" panose="02000903000000020004" pitchFamily="2" charset="-127"/>
                        <a:cs typeface="Pretendard ExtraBold" panose="020009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페이스북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블로그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인스타그램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1" i="0" dirty="0">
                          <a:latin typeface="Pretendard Black" panose="02000603000000020004" pitchFamily="2" charset="-127"/>
                          <a:ea typeface="Pretendard Black" panose="02000603000000020004" pitchFamily="2" charset="-127"/>
                          <a:cs typeface="Pretendard Black" panose="02000603000000020004" pitchFamily="2" charset="-127"/>
                        </a:rPr>
                        <a:t>유튜브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0904695"/>
                  </a:ext>
                </a:extLst>
              </a:tr>
              <a:tr h="366243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1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ExtraBold" panose="02000503000000020004" pitchFamily="2" charset="-127"/>
                          <a:ea typeface="Pretendard ExtraBold" panose="02000503000000020004" pitchFamily="2" charset="-127"/>
                          <a:cs typeface="Pretendard ExtraBold" panose="02000503000000020004" pitchFamily="2" charset="-127"/>
                        </a:rPr>
                        <a:t>전라남도</a:t>
                      </a:r>
                      <a:endParaRPr lang="ko-Kore-KR" altLang="en-US" sz="1200" b="1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ExtraBold" panose="02000503000000020004" pitchFamily="2" charset="-127"/>
                        <a:ea typeface="Pretendard ExtraBold" panose="02000503000000020004" pitchFamily="2" charset="-127"/>
                        <a:cs typeface="Pretendard ExtraBol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0224344"/>
                  </a:ext>
                </a:extLst>
              </a:tr>
              <a:tr h="366243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1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ExtraBold" panose="02000503000000020004" pitchFamily="2" charset="-127"/>
                          <a:ea typeface="Pretendard ExtraBold" panose="02000503000000020004" pitchFamily="2" charset="-127"/>
                          <a:cs typeface="Pretendard ExtraBold" panose="02000503000000020004" pitchFamily="2" charset="-127"/>
                        </a:rPr>
                        <a:t>서울시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805211"/>
                  </a:ext>
                </a:extLst>
              </a:tr>
            </a:tbl>
          </a:graphicData>
        </a:graphic>
      </p:graphicFrame>
      <p:pic>
        <p:nvPicPr>
          <p:cNvPr id="61" name="그림 60">
            <a:extLst>
              <a:ext uri="{FF2B5EF4-FFF2-40B4-BE49-F238E27FC236}">
                <a16:creationId xmlns:a16="http://schemas.microsoft.com/office/drawing/2014/main" id="{6B720F88-12C4-734A-873D-E020150392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550" y="4782820"/>
            <a:ext cx="298450" cy="298450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id="{E6A492B4-E8C4-854A-A339-E8E1E44C57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2575" y="4782820"/>
            <a:ext cx="298450" cy="298450"/>
          </a:xfrm>
          <a:prstGeom prst="rect">
            <a:avLst/>
          </a:prstGeom>
        </p:spPr>
      </p:pic>
      <p:grpSp>
        <p:nvGrpSpPr>
          <p:cNvPr id="67" name="그룹 66">
            <a:extLst>
              <a:ext uri="{FF2B5EF4-FFF2-40B4-BE49-F238E27FC236}">
                <a16:creationId xmlns:a16="http://schemas.microsoft.com/office/drawing/2014/main" id="{5378B0EA-FA72-8440-9BF1-063DBDFA95BC}"/>
              </a:ext>
            </a:extLst>
          </p:cNvPr>
          <p:cNvGrpSpPr/>
          <p:nvPr/>
        </p:nvGrpSpPr>
        <p:grpSpPr>
          <a:xfrm>
            <a:off x="6638290" y="4782185"/>
            <a:ext cx="299085" cy="299085"/>
            <a:chOff x="6638290" y="4782185"/>
            <a:chExt cx="299085" cy="299085"/>
          </a:xfrm>
        </p:grpSpPr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1C7F2C54-FC63-B64C-9F92-70C84C22ACB5}"/>
                </a:ext>
              </a:extLst>
            </p:cNvPr>
            <p:cNvSpPr/>
            <p:nvPr/>
          </p:nvSpPr>
          <p:spPr>
            <a:xfrm>
              <a:off x="6638290" y="4782185"/>
              <a:ext cx="299085" cy="2990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65" name="삼각형 64">
              <a:extLst>
                <a:ext uri="{FF2B5EF4-FFF2-40B4-BE49-F238E27FC236}">
                  <a16:creationId xmlns:a16="http://schemas.microsoft.com/office/drawing/2014/main" id="{846FBB9B-A096-5940-9759-31237D870880}"/>
                </a:ext>
              </a:extLst>
            </p:cNvPr>
            <p:cNvSpPr/>
            <p:nvPr/>
          </p:nvSpPr>
          <p:spPr>
            <a:xfrm rot="5400000">
              <a:off x="6732905" y="4864100"/>
              <a:ext cx="148590" cy="12827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6" name="타원 65">
            <a:extLst>
              <a:ext uri="{FF2B5EF4-FFF2-40B4-BE49-F238E27FC236}">
                <a16:creationId xmlns:a16="http://schemas.microsoft.com/office/drawing/2014/main" id="{413004D7-ECEB-6844-A38A-E4D04D353E7C}"/>
              </a:ext>
            </a:extLst>
          </p:cNvPr>
          <p:cNvSpPr/>
          <p:nvPr/>
        </p:nvSpPr>
        <p:spPr>
          <a:xfrm>
            <a:off x="4985385" y="4782185"/>
            <a:ext cx="299085" cy="299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solidFill>
                  <a:schemeClr val="bg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</a:t>
            </a:r>
            <a:endParaRPr kumimoji="1" lang="ko-Kore-KR" altLang="en-US" b="1" dirty="0">
              <a:solidFill>
                <a:schemeClr val="bg2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68" name="그림 67">
            <a:extLst>
              <a:ext uri="{FF2B5EF4-FFF2-40B4-BE49-F238E27FC236}">
                <a16:creationId xmlns:a16="http://schemas.microsoft.com/office/drawing/2014/main" id="{E9B2AB64-4BE9-A444-AFAA-85862B17E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550" y="5135880"/>
            <a:ext cx="298450" cy="298450"/>
          </a:xfrm>
          <a:prstGeom prst="rect">
            <a:avLst/>
          </a:prstGeom>
        </p:spPr>
      </p:pic>
      <p:pic>
        <p:nvPicPr>
          <p:cNvPr id="69" name="그림 68">
            <a:extLst>
              <a:ext uri="{FF2B5EF4-FFF2-40B4-BE49-F238E27FC236}">
                <a16:creationId xmlns:a16="http://schemas.microsoft.com/office/drawing/2014/main" id="{A052B8DF-A11D-C842-9426-2D3EBC7394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2575" y="5135880"/>
            <a:ext cx="298450" cy="298450"/>
          </a:xfrm>
          <a:prstGeom prst="rect">
            <a:avLst/>
          </a:prstGeom>
        </p:spPr>
      </p:pic>
      <p:grpSp>
        <p:nvGrpSpPr>
          <p:cNvPr id="70" name="그룹 69">
            <a:extLst>
              <a:ext uri="{FF2B5EF4-FFF2-40B4-BE49-F238E27FC236}">
                <a16:creationId xmlns:a16="http://schemas.microsoft.com/office/drawing/2014/main" id="{E88FB338-42AF-4342-B29F-ED9C1CF7969D}"/>
              </a:ext>
            </a:extLst>
          </p:cNvPr>
          <p:cNvGrpSpPr/>
          <p:nvPr/>
        </p:nvGrpSpPr>
        <p:grpSpPr>
          <a:xfrm>
            <a:off x="6638290" y="5135245"/>
            <a:ext cx="299085" cy="299085"/>
            <a:chOff x="6638290" y="5135245"/>
            <a:chExt cx="299085" cy="299085"/>
          </a:xfrm>
        </p:grpSpPr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B09A0CD7-D169-EB41-8004-2D82C2F23D67}"/>
                </a:ext>
              </a:extLst>
            </p:cNvPr>
            <p:cNvSpPr/>
            <p:nvPr/>
          </p:nvSpPr>
          <p:spPr>
            <a:xfrm>
              <a:off x="6638290" y="5135245"/>
              <a:ext cx="299085" cy="2990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72" name="삼각형 71">
              <a:extLst>
                <a:ext uri="{FF2B5EF4-FFF2-40B4-BE49-F238E27FC236}">
                  <a16:creationId xmlns:a16="http://schemas.microsoft.com/office/drawing/2014/main" id="{B614FEA7-062B-6040-A60B-AC8A95F8DD0E}"/>
                </a:ext>
              </a:extLst>
            </p:cNvPr>
            <p:cNvSpPr/>
            <p:nvPr/>
          </p:nvSpPr>
          <p:spPr>
            <a:xfrm rot="5400000">
              <a:off x="6732905" y="5217160"/>
              <a:ext cx="148590" cy="12827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73" name="타원 72">
            <a:extLst>
              <a:ext uri="{FF2B5EF4-FFF2-40B4-BE49-F238E27FC236}">
                <a16:creationId xmlns:a16="http://schemas.microsoft.com/office/drawing/2014/main" id="{20E2E4F0-6436-BA49-88A8-7694A3BB66A5}"/>
              </a:ext>
            </a:extLst>
          </p:cNvPr>
          <p:cNvSpPr/>
          <p:nvPr/>
        </p:nvSpPr>
        <p:spPr>
          <a:xfrm>
            <a:off x="4985385" y="5135245"/>
            <a:ext cx="299085" cy="299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solidFill>
                  <a:schemeClr val="bg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</a:t>
            </a:r>
            <a:endParaRPr kumimoji="1" lang="ko-Kore-KR" altLang="en-US" b="1" dirty="0">
              <a:solidFill>
                <a:schemeClr val="bg2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F0E0398-E56D-E349-B221-284200A9B756}"/>
              </a:ext>
            </a:extLst>
          </p:cNvPr>
          <p:cNvGrpSpPr/>
          <p:nvPr/>
        </p:nvGrpSpPr>
        <p:grpSpPr>
          <a:xfrm>
            <a:off x="733425" y="2986405"/>
            <a:ext cx="2087245" cy="3347085"/>
            <a:chOff x="733425" y="2986405"/>
            <a:chExt cx="2087245" cy="3347085"/>
          </a:xfrm>
        </p:grpSpPr>
        <p:sp>
          <p:nvSpPr>
            <p:cNvPr id="31" name="모서리가 둥근 직사각형 30">
              <a:extLst>
                <a:ext uri="{FF2B5EF4-FFF2-40B4-BE49-F238E27FC236}">
                  <a16:creationId xmlns:a16="http://schemas.microsoft.com/office/drawing/2014/main" id="{DC96B97C-499D-EB45-A95D-F7F51579364C}"/>
                </a:ext>
              </a:extLst>
            </p:cNvPr>
            <p:cNvSpPr/>
            <p:nvPr/>
          </p:nvSpPr>
          <p:spPr>
            <a:xfrm>
              <a:off x="869950" y="2986405"/>
              <a:ext cx="1814195" cy="3347085"/>
            </a:xfrm>
            <a:prstGeom prst="roundRect">
              <a:avLst/>
            </a:prstGeom>
            <a:solidFill>
              <a:srgbClr val="37C5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4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8D340A3-9F02-3644-A59A-C007996D7979}"/>
                </a:ext>
              </a:extLst>
            </p:cNvPr>
            <p:cNvSpPr txBox="1"/>
            <p:nvPr/>
          </p:nvSpPr>
          <p:spPr>
            <a:xfrm>
              <a:off x="733425" y="3303115"/>
              <a:ext cx="208724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Pretendard ExtraBold" panose="02000503000000020004" pitchFamily="2" charset="-127"/>
                  <a:ea typeface="Pretendard ExtraBold" panose="02000503000000020004" pitchFamily="2" charset="-127"/>
                  <a:cs typeface="Pretendard ExtraBold" panose="02000503000000020004" pitchFamily="2" charset="-127"/>
                </a:rPr>
                <a:t>어르신 복지</a:t>
              </a:r>
              <a:endParaRPr kumimoji="1" lang="en-US" altLang="ko-KR" b="1" dirty="0">
                <a:solidFill>
                  <a:schemeClr val="bg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FB1502F-4BAD-D74D-BD4F-EBAFA3A53223}"/>
                </a:ext>
              </a:extLst>
            </p:cNvPr>
            <p:cNvSpPr txBox="1"/>
            <p:nvPr/>
          </p:nvSpPr>
          <p:spPr>
            <a:xfrm>
              <a:off x="928370" y="3951766"/>
              <a:ext cx="1632585" cy="163131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1600" b="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어르신 일자리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b="1" dirty="0">
                <a:solidFill>
                  <a:schemeClr val="bg1"/>
                </a:solidFill>
                <a:latin typeface="Pretendard ExtraBold" charset="0"/>
                <a:ea typeface="Pretendard ExtraBold" charset="0"/>
                <a:cs typeface="Pretendard ExtraBol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생활 안정 지원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독거 </a:t>
              </a:r>
              <a:r>
                <a:rPr lang="en-US" altLang="ko-KR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· </a:t>
              </a: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재가 어르신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여가 및 복지 지원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치매관리 사업</a:t>
              </a:r>
            </a:p>
          </p:txBody>
        </p:sp>
        <p:cxnSp>
          <p:nvCxnSpPr>
            <p:cNvPr id="34" name="직선 연결선[R] 55">
              <a:extLst>
                <a:ext uri="{FF2B5EF4-FFF2-40B4-BE49-F238E27FC236}">
                  <a16:creationId xmlns:a16="http://schemas.microsoft.com/office/drawing/2014/main" id="{6E40A9E5-D5B4-D24C-B266-8751AF2C4DDB}"/>
                </a:ext>
              </a:extLst>
            </p:cNvPr>
            <p:cNvCxnSpPr>
              <a:cxnSpLocks/>
            </p:cNvCxnSpPr>
            <p:nvPr/>
          </p:nvCxnSpPr>
          <p:spPr>
            <a:xfrm>
              <a:off x="1409700" y="3778525"/>
              <a:ext cx="66929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4BE6506-8A43-874B-A4A4-F358CB90CC04}"/>
                </a:ext>
              </a:extLst>
            </p:cNvPr>
            <p:cNvSpPr txBox="1"/>
            <p:nvPr/>
          </p:nvSpPr>
          <p:spPr>
            <a:xfrm>
              <a:off x="928370" y="5678644"/>
              <a:ext cx="1632585" cy="33845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r>
                <a:rPr lang="en-US" altLang="ko-KR" sz="16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SNS </a:t>
              </a:r>
              <a:r>
                <a:rPr lang="ko-KR" altLang="en-US" sz="16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허브</a:t>
              </a:r>
            </a:p>
          </p:txBody>
        </p:sp>
      </p:grpSp>
      <p:sp>
        <p:nvSpPr>
          <p:cNvPr id="19" name="타원 18"/>
          <p:cNvSpPr>
            <a:spLocks/>
          </p:cNvSpPr>
          <p:nvPr/>
        </p:nvSpPr>
        <p:spPr>
          <a:xfrm>
            <a:off x="869950" y="5657053"/>
            <a:ext cx="381635" cy="38163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b="1">
                <a:latin typeface="Pretendard SemiBold" charset="0"/>
                <a:ea typeface="Pretendard SemiBold" charset="0"/>
                <a:cs typeface="Pretendard SemiBold" charset="0"/>
              </a:rPr>
              <a:t>1</a:t>
            </a:r>
            <a:endParaRPr lang="ko-KR" altLang="en-US" b="1">
              <a:latin typeface="Pretendard SemiBold" charset="0"/>
              <a:ea typeface="Pretendard SemiBold" charset="0"/>
              <a:cs typeface="Pretendard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501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847AA60-D9A0-D94D-A8A3-33A93D1E18D3}"/>
              </a:ext>
            </a:extLst>
          </p:cNvPr>
          <p:cNvSpPr/>
          <p:nvPr/>
        </p:nvSpPr>
        <p:spPr>
          <a:xfrm>
            <a:off x="0" y="-635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EB85D9A-F0B6-E44C-AE83-E6E608B604FC}"/>
              </a:ext>
            </a:extLst>
          </p:cNvPr>
          <p:cNvSpPr/>
          <p:nvPr/>
        </p:nvSpPr>
        <p:spPr>
          <a:xfrm>
            <a:off x="742950" y="1494790"/>
            <a:ext cx="6775450" cy="507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3DCD710-EFD6-8B41-BA11-D0A7B8E561D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49" y="3080068"/>
            <a:ext cx="6761460" cy="308504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DB0613B5-C4BF-D74D-BD8B-5E76244C191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49" y="1494790"/>
            <a:ext cx="6761460" cy="1391920"/>
          </a:xfrm>
          <a:prstGeom prst="rect">
            <a:avLst/>
          </a:prstGeom>
        </p:spPr>
      </p:pic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B6C0D966-DD05-CB44-82A6-3272980D3503}"/>
              </a:ext>
            </a:extLst>
          </p:cNvPr>
          <p:cNvCxnSpPr>
            <a:cxnSpLocks/>
          </p:cNvCxnSpPr>
          <p:nvPr/>
        </p:nvCxnSpPr>
        <p:spPr>
          <a:xfrm>
            <a:off x="742949" y="2886710"/>
            <a:ext cx="676146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9308466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5</a:t>
                      </a:r>
                      <a:endParaRPr lang="ko-KR" altLang="en-US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커뮤니티 글 목록 구현 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표 4"/>
          <p:cNvGraphicFramePr>
            <a:graphicFrameLocks noGrp="1"/>
          </p:cNvGraphicFramePr>
          <p:nvPr/>
        </p:nvGraphicFramePr>
        <p:xfrm>
          <a:off x="7683500" y="1494790"/>
          <a:ext cx="3891280" cy="4089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51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커뮤니티 메인 페이지</a:t>
                      </a:r>
                    </a:p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글 목록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2202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메인메뉴에서 커뮤니티 클릭시 커뮤니티 메인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글쓰기 클릭시 글쓰기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메인메뉴 글쓰기 목록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4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번호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클릭시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해당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페이지로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9" name="타원 18">
            <a:extLst>
              <a:ext uri="{FF2B5EF4-FFF2-40B4-BE49-F238E27FC236}">
                <a16:creationId xmlns:a16="http://schemas.microsoft.com/office/drawing/2014/main" id="{C6038EFE-30DE-4F43-808E-8EB175611A97}"/>
              </a:ext>
            </a:extLst>
          </p:cNvPr>
          <p:cNvSpPr/>
          <p:nvPr/>
        </p:nvSpPr>
        <p:spPr>
          <a:xfrm>
            <a:off x="5755005" y="250317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E86FAC6-4BF4-2342-B55E-D4C44524B8BB}"/>
              </a:ext>
            </a:extLst>
          </p:cNvPr>
          <p:cNvSpPr/>
          <p:nvPr/>
        </p:nvSpPr>
        <p:spPr>
          <a:xfrm>
            <a:off x="3448685" y="560324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127AC243-511A-7247-94D3-FA7E601060B4}"/>
              </a:ext>
            </a:extLst>
          </p:cNvPr>
          <p:cNvSpPr/>
          <p:nvPr/>
        </p:nvSpPr>
        <p:spPr>
          <a:xfrm>
            <a:off x="546099" y="3571557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B732C988-1A59-0E47-B793-ACA786ECF05F}"/>
              </a:ext>
            </a:extLst>
          </p:cNvPr>
          <p:cNvSpPr/>
          <p:nvPr/>
        </p:nvSpPr>
        <p:spPr>
          <a:xfrm>
            <a:off x="2924810" y="527939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4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7230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D4D57E1F-DF9F-0B40-9EEC-A052EC7DA37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04A1726-1902-714E-93B6-3E69DE409AB3}"/>
              </a:ext>
            </a:extLst>
          </p:cNvPr>
          <p:cNvSpPr/>
          <p:nvPr/>
        </p:nvSpPr>
        <p:spPr>
          <a:xfrm>
            <a:off x="742950" y="1494790"/>
            <a:ext cx="6775450" cy="53632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20A8CA28-D332-A542-B42D-77E120082A5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72787"/>
          <a:stretch/>
        </p:blipFill>
        <p:spPr>
          <a:xfrm>
            <a:off x="742949" y="1501140"/>
            <a:ext cx="6761460" cy="1391920"/>
          </a:xfrm>
          <a:prstGeom prst="rect">
            <a:avLst/>
          </a:prstGeom>
        </p:spPr>
      </p:pic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C79ED8FA-5526-4B44-82F3-4217489F92F9}"/>
              </a:ext>
            </a:extLst>
          </p:cNvPr>
          <p:cNvCxnSpPr>
            <a:cxnSpLocks/>
          </p:cNvCxnSpPr>
          <p:nvPr/>
        </p:nvCxnSpPr>
        <p:spPr>
          <a:xfrm>
            <a:off x="742949" y="2886710"/>
            <a:ext cx="676146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5557286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6</a:t>
                      </a:r>
                      <a:endParaRPr lang="ko-KR" altLang="en-US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커뮤니티 글쓰기 화면 구현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395077"/>
              </p:ext>
            </p:extLst>
          </p:nvPr>
        </p:nvGraphicFramePr>
        <p:xfrm>
          <a:off x="7683500" y="1494790"/>
          <a:ext cx="3891280" cy="5179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51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커뮤니티 페이지 - </a:t>
                      </a:r>
                      <a:r>
                        <a:rPr lang="ko-KR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글쓰기</a:t>
                      </a:r>
                      <a:endParaRPr lang="ko-KR" altLang="en-US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제목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작성자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비밀번호 창 구형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0385440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4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글 </a:t>
                      </a:r>
                      <a:r>
                        <a:rPr lang="ko-KR" altLang="en-US" sz="1800" b="0" i="0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내용창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827817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5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등록 버튼 </a:t>
                      </a:r>
                      <a:r>
                        <a:rPr lang="ko-KR" altLang="en-US" sz="1800" b="0" i="0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클릭시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글 등록 완료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6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취소 버튼 </a:t>
                      </a:r>
                      <a:r>
                        <a:rPr lang="ko-KR" altLang="en-US" sz="1800" b="0" i="0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클릭시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목록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3650243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741892A8-88C0-734A-ADE5-37981E612A0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6485" y="2971449"/>
            <a:ext cx="5910248" cy="3808158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D3D0736E-866D-FF4F-9C8B-466FACCEB7A1}"/>
              </a:ext>
            </a:extLst>
          </p:cNvPr>
          <p:cNvSpPr/>
          <p:nvPr/>
        </p:nvSpPr>
        <p:spPr>
          <a:xfrm>
            <a:off x="3635209" y="6018702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5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0A4A2D4C-24B8-C347-8DC4-BDC211641F2F}"/>
              </a:ext>
            </a:extLst>
          </p:cNvPr>
          <p:cNvSpPr/>
          <p:nvPr/>
        </p:nvSpPr>
        <p:spPr>
          <a:xfrm>
            <a:off x="742949" y="342900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0D48786D-329C-FF41-AF89-E3CCA943481D}"/>
              </a:ext>
            </a:extLst>
          </p:cNvPr>
          <p:cNvSpPr/>
          <p:nvPr/>
        </p:nvSpPr>
        <p:spPr>
          <a:xfrm>
            <a:off x="742949" y="3795393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31C5B7A-6F57-CF4E-8403-D1A4A0D66941}"/>
              </a:ext>
            </a:extLst>
          </p:cNvPr>
          <p:cNvSpPr/>
          <p:nvPr/>
        </p:nvSpPr>
        <p:spPr>
          <a:xfrm>
            <a:off x="4067009" y="6018702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6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A20177D5-7008-344C-B3D5-50E398A9BD4D}"/>
              </a:ext>
            </a:extLst>
          </p:cNvPr>
          <p:cNvSpPr/>
          <p:nvPr/>
        </p:nvSpPr>
        <p:spPr>
          <a:xfrm>
            <a:off x="3689349" y="3795393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A365F718-81FF-5143-9771-70B0A2512397}"/>
              </a:ext>
            </a:extLst>
          </p:cNvPr>
          <p:cNvSpPr/>
          <p:nvPr/>
        </p:nvSpPr>
        <p:spPr>
          <a:xfrm>
            <a:off x="742949" y="4366893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4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91566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DC8395-1939-FA40-940D-37FEC9EE47A4}"/>
              </a:ext>
            </a:extLst>
          </p:cNvPr>
          <p:cNvSpPr/>
          <p:nvPr/>
        </p:nvSpPr>
        <p:spPr>
          <a:xfrm>
            <a:off x="0" y="-635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E7C0B22-9E47-6E4C-93DA-AEC4C27E86D1}"/>
              </a:ext>
            </a:extLst>
          </p:cNvPr>
          <p:cNvSpPr/>
          <p:nvPr/>
        </p:nvSpPr>
        <p:spPr>
          <a:xfrm>
            <a:off x="742950" y="1494790"/>
            <a:ext cx="6775450" cy="53568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765C9F9-F120-FE47-B182-4DF4A8CFB03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5184" y="2899589"/>
            <a:ext cx="6264354" cy="395205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B5F19E6B-E235-1D43-99DB-18C26430C1B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72787"/>
          <a:stretch/>
        </p:blipFill>
        <p:spPr>
          <a:xfrm>
            <a:off x="742949" y="1494790"/>
            <a:ext cx="6761460" cy="1391920"/>
          </a:xfrm>
          <a:prstGeom prst="rect">
            <a:avLst/>
          </a:prstGeom>
        </p:spPr>
      </p:pic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EEE4B8E3-C79C-C648-9AC9-E2CD289EBADB}"/>
              </a:ext>
            </a:extLst>
          </p:cNvPr>
          <p:cNvCxnSpPr>
            <a:cxnSpLocks/>
          </p:cNvCxnSpPr>
          <p:nvPr/>
        </p:nvCxnSpPr>
        <p:spPr>
          <a:xfrm>
            <a:off x="742949" y="2886710"/>
            <a:ext cx="676146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959200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7</a:t>
                      </a:r>
                      <a:endParaRPr lang="ko-KR" altLang="en-US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커뮤니티 글 화면 구현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8568394"/>
              </p:ext>
            </p:extLst>
          </p:nvPr>
        </p:nvGraphicFramePr>
        <p:xfrm>
          <a:off x="7683500" y="1494790"/>
          <a:ext cx="3891280" cy="49669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51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커뮤니티 메인 페이지</a:t>
                      </a:r>
                    </a:p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641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제목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62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해당 게시물의 세부사항 구현</a:t>
                      </a:r>
                      <a:endParaRPr lang="en-US" altLang="ko-KR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(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번호</a:t>
                      </a: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,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작성자</a:t>
                      </a: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,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작성일</a:t>
                      </a: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,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조회</a:t>
                      </a: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)</a:t>
                      </a:r>
                      <a:endParaRPr lang="ko-KR" altLang="en-US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글 </a:t>
                      </a:r>
                      <a:r>
                        <a:rPr lang="ko-KR" altLang="en-US" sz="1800" b="0" i="0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내용창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084058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4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댓글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863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5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댓글 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등록 버튼 </a:t>
                      </a:r>
                      <a:r>
                        <a:rPr lang="ko-KR" altLang="en-US" sz="1800" b="0" i="0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클릭시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댓글 등록 완료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6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목록 클릭 시 커뮤니티 목록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2095032"/>
                  </a:ext>
                </a:extLst>
              </a:tr>
              <a:tr h="44704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7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수정 클릭 시 비밀번호 입력 후 수정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1815911"/>
                  </a:ext>
                </a:extLst>
              </a:tr>
            </a:tbl>
          </a:graphicData>
        </a:graphic>
      </p:graphicFrame>
      <p:sp>
        <p:nvSpPr>
          <p:cNvPr id="22" name="타원 21">
            <a:extLst>
              <a:ext uri="{FF2B5EF4-FFF2-40B4-BE49-F238E27FC236}">
                <a16:creationId xmlns:a16="http://schemas.microsoft.com/office/drawing/2014/main" id="{08FC0B50-992E-B14B-B2B3-D1EE31AF8CB2}"/>
              </a:ext>
            </a:extLst>
          </p:cNvPr>
          <p:cNvSpPr/>
          <p:nvPr/>
        </p:nvSpPr>
        <p:spPr>
          <a:xfrm>
            <a:off x="662305" y="333256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7AC00F9-5EDE-204E-9BA3-E6090FD6BE70}"/>
              </a:ext>
            </a:extLst>
          </p:cNvPr>
          <p:cNvSpPr/>
          <p:nvPr/>
        </p:nvSpPr>
        <p:spPr>
          <a:xfrm>
            <a:off x="662305" y="419735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BF2548CA-0963-D442-99E3-C6E40B32D149}"/>
              </a:ext>
            </a:extLst>
          </p:cNvPr>
          <p:cNvSpPr/>
          <p:nvPr/>
        </p:nvSpPr>
        <p:spPr>
          <a:xfrm>
            <a:off x="643444" y="577469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4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BE0F1FCB-EE57-6B49-8621-9B3D03DA93DD}"/>
              </a:ext>
            </a:extLst>
          </p:cNvPr>
          <p:cNvSpPr/>
          <p:nvPr/>
        </p:nvSpPr>
        <p:spPr>
          <a:xfrm>
            <a:off x="6478646" y="6042123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5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3E291DB0-E813-4744-A6AD-BBC4C1A12D0D}"/>
              </a:ext>
            </a:extLst>
          </p:cNvPr>
          <p:cNvSpPr/>
          <p:nvPr/>
        </p:nvSpPr>
        <p:spPr>
          <a:xfrm>
            <a:off x="3692396" y="4530482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6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E2E7A8D8-F87F-6348-83B3-5578701507B7}"/>
              </a:ext>
            </a:extLst>
          </p:cNvPr>
          <p:cNvSpPr/>
          <p:nvPr/>
        </p:nvSpPr>
        <p:spPr>
          <a:xfrm>
            <a:off x="4219446" y="4530482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7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1DD0784F-E318-0342-B465-5815AFB11597}"/>
              </a:ext>
            </a:extLst>
          </p:cNvPr>
          <p:cNvSpPr/>
          <p:nvPr/>
        </p:nvSpPr>
        <p:spPr>
          <a:xfrm>
            <a:off x="662305" y="3642358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198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DC8395-1939-FA40-940D-37FEC9EE47A4}"/>
              </a:ext>
            </a:extLst>
          </p:cNvPr>
          <p:cNvSpPr/>
          <p:nvPr/>
        </p:nvSpPr>
        <p:spPr>
          <a:xfrm>
            <a:off x="0" y="-635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E7C0B22-9E47-6E4C-93DA-AEC4C27E86D1}"/>
              </a:ext>
            </a:extLst>
          </p:cNvPr>
          <p:cNvSpPr/>
          <p:nvPr/>
        </p:nvSpPr>
        <p:spPr>
          <a:xfrm>
            <a:off x="742950" y="1494790"/>
            <a:ext cx="6775450" cy="53568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1BC556D-34A9-8049-B7FD-5EE04EDDB6B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66264" y="2904767"/>
            <a:ext cx="6210390" cy="395414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B5F19E6B-E235-1D43-99DB-18C26430C1B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72787"/>
          <a:stretch/>
        </p:blipFill>
        <p:spPr>
          <a:xfrm>
            <a:off x="742949" y="1494790"/>
            <a:ext cx="6761460" cy="1391920"/>
          </a:xfrm>
          <a:prstGeom prst="rect">
            <a:avLst/>
          </a:prstGeom>
        </p:spPr>
      </p:pic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EEE4B8E3-C79C-C648-9AC9-E2CD289EBADB}"/>
              </a:ext>
            </a:extLst>
          </p:cNvPr>
          <p:cNvCxnSpPr>
            <a:cxnSpLocks/>
          </p:cNvCxnSpPr>
          <p:nvPr/>
        </p:nvCxnSpPr>
        <p:spPr>
          <a:xfrm>
            <a:off x="742949" y="2886710"/>
            <a:ext cx="676146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7367874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8</a:t>
                      </a:r>
                      <a:endParaRPr lang="ko-KR" altLang="en-US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커뮤니티 글 화면 구현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8151756"/>
              </p:ext>
            </p:extLst>
          </p:nvPr>
        </p:nvGraphicFramePr>
        <p:xfrm>
          <a:off x="7683500" y="1494790"/>
          <a:ext cx="3891280" cy="5389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51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커뮤니티 메인 페이지</a:t>
                      </a:r>
                    </a:p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제목 수정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작성자 수정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419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비밀번호 수정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863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4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내용 수정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5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수정 버튼 클릭 시 해당 게시물 수정 완료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2095032"/>
                  </a:ext>
                </a:extLst>
              </a:tr>
              <a:tr h="44704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6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취소 버튼 클릭 시 커뮤니티 목록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1815911"/>
                  </a:ext>
                </a:extLst>
              </a:tr>
              <a:tr h="44704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7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삭제 버튼 클릭 시 해당 게시물 삭제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4389169"/>
                  </a:ext>
                </a:extLst>
              </a:tr>
            </a:tbl>
          </a:graphicData>
        </a:graphic>
      </p:graphicFrame>
      <p:sp>
        <p:nvSpPr>
          <p:cNvPr id="22" name="타원 21">
            <a:extLst>
              <a:ext uri="{FF2B5EF4-FFF2-40B4-BE49-F238E27FC236}">
                <a16:creationId xmlns:a16="http://schemas.microsoft.com/office/drawing/2014/main" id="{08FC0B50-992E-B14B-B2B3-D1EE31AF8CB2}"/>
              </a:ext>
            </a:extLst>
          </p:cNvPr>
          <p:cNvSpPr/>
          <p:nvPr/>
        </p:nvSpPr>
        <p:spPr>
          <a:xfrm>
            <a:off x="688033" y="339217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7AC00F9-5EDE-204E-9BA3-E6090FD6BE70}"/>
              </a:ext>
            </a:extLst>
          </p:cNvPr>
          <p:cNvSpPr/>
          <p:nvPr/>
        </p:nvSpPr>
        <p:spPr>
          <a:xfrm>
            <a:off x="688033" y="377317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BF2548CA-0963-D442-99E3-C6E40B32D149}"/>
              </a:ext>
            </a:extLst>
          </p:cNvPr>
          <p:cNvSpPr/>
          <p:nvPr/>
        </p:nvSpPr>
        <p:spPr>
          <a:xfrm>
            <a:off x="3766195" y="376491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6116E47F-0C40-D14E-9316-36D9668A5774}"/>
              </a:ext>
            </a:extLst>
          </p:cNvPr>
          <p:cNvSpPr/>
          <p:nvPr/>
        </p:nvSpPr>
        <p:spPr>
          <a:xfrm>
            <a:off x="688033" y="4278629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4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BE0F1FCB-EE57-6B49-8621-9B3D03DA93DD}"/>
              </a:ext>
            </a:extLst>
          </p:cNvPr>
          <p:cNvSpPr/>
          <p:nvPr/>
        </p:nvSpPr>
        <p:spPr>
          <a:xfrm>
            <a:off x="4372343" y="612584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7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3E291DB0-E813-4744-A6AD-BBC4C1A12D0D}"/>
              </a:ext>
            </a:extLst>
          </p:cNvPr>
          <p:cNvSpPr/>
          <p:nvPr/>
        </p:nvSpPr>
        <p:spPr>
          <a:xfrm>
            <a:off x="3519190" y="612584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5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E2E7A8D8-F87F-6348-83B3-5578701507B7}"/>
              </a:ext>
            </a:extLst>
          </p:cNvPr>
          <p:cNvSpPr/>
          <p:nvPr/>
        </p:nvSpPr>
        <p:spPr>
          <a:xfrm>
            <a:off x="3956695" y="612584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6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4170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060BC63-CCC9-6A45-8AC7-489F91D7DF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aphicFrame>
        <p:nvGraphicFramePr>
          <p:cNvPr id="5" name="표 5"/>
          <p:cNvGraphicFramePr>
            <a:graphicFrameLocks noGrp="1"/>
          </p:cNvGraphicFramePr>
          <p:nvPr/>
        </p:nvGraphicFramePr>
        <p:xfrm>
          <a:off x="984250" y="1658620"/>
          <a:ext cx="10223500" cy="47212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0650"/>
                <a:gridCol w="1828800"/>
                <a:gridCol w="4483100"/>
                <a:gridCol w="2520950"/>
              </a:tblGrid>
              <a:tr h="73660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sz="2500" kern="1200" i="0" b="0">
                          <a:solidFill>
                            <a:srgbClr val="FFFFFF"/>
                          </a:solidFill>
                          <a:latin typeface="Pretendard ExtraBold" charset="0"/>
                          <a:ea typeface="Pretendard ExtraBold" charset="0"/>
                          <a:cs typeface="Pretendard ExtraBold" charset="0"/>
                        </a:rPr>
                        <a:t>버전</a:t>
                      </a:r>
                      <a:endParaRPr lang="ko-KR" altLang="en-US" sz="2500" kern="1200" i="0" b="0">
                        <a:solidFill>
                          <a:srgbClr val="FFFFFF"/>
                        </a:solidFill>
                        <a:latin typeface="Pretendard ExtraBold" charset="0"/>
                        <a:ea typeface="Pretendard ExtraBold" charset="0"/>
                        <a:cs typeface="Pretendard ExtraBol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sz="2500" kern="1200" i="0" b="0">
                          <a:solidFill>
                            <a:srgbClr val="FFFFFF"/>
                          </a:solidFill>
                          <a:latin typeface="Pretendard ExtraBold" charset="0"/>
                          <a:ea typeface="Pretendard ExtraBold" charset="0"/>
                          <a:cs typeface="Pretendard ExtraBold" charset="0"/>
                        </a:rPr>
                        <a:t>작성일</a:t>
                      </a:r>
                      <a:endParaRPr lang="ko-KR" altLang="en-US" sz="2500" kern="1200" i="0" b="0">
                        <a:solidFill>
                          <a:srgbClr val="FFFFFF"/>
                        </a:solidFill>
                        <a:latin typeface="Pretendard ExtraBold" charset="0"/>
                        <a:ea typeface="Pretendard ExtraBold" charset="0"/>
                        <a:cs typeface="Pretendard ExtraBold" charset="0"/>
                      </a:endParaRPr>
                    </a:p>
                  </a:txBody>
                  <a:tcPr marL="91440" marR="91440" marT="45720" marB="45720" anchor="ctr"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sz="2500" kern="1200" i="0" b="0">
                          <a:solidFill>
                            <a:srgbClr val="FFFFFF"/>
                          </a:solidFill>
                          <a:latin typeface="Pretendard ExtraBold" charset="0"/>
                          <a:ea typeface="Pretendard ExtraBold" charset="0"/>
                          <a:cs typeface="Pretendard ExtraBold" charset="0"/>
                        </a:rPr>
                        <a:t>변경 내용</a:t>
                      </a:r>
                      <a:endParaRPr lang="ko-KR" altLang="en-US" sz="2500" kern="1200" i="0" b="0">
                        <a:solidFill>
                          <a:srgbClr val="FFFFFF"/>
                        </a:solidFill>
                        <a:latin typeface="Pretendard ExtraBold" charset="0"/>
                        <a:ea typeface="Pretendard ExtraBold" charset="0"/>
                        <a:cs typeface="Pretendard ExtraBold" charset="0"/>
                      </a:endParaRPr>
                    </a:p>
                  </a:txBody>
                  <a:tcPr marL="91440" marR="91440" marT="45720" marB="45720" anchor="ctr"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sz="2500" kern="1200" i="0" b="1">
                          <a:solidFill>
                            <a:srgbClr val="FFFFFF"/>
                          </a:solidFill>
                          <a:latin typeface="Pretendard Black" charset="0"/>
                          <a:ea typeface="Pretendard Black" charset="0"/>
                          <a:cs typeface="Pretendard Black" charset="0"/>
                        </a:rPr>
                        <a:t>작성자</a:t>
                      </a:r>
                      <a:endParaRPr lang="ko-KR" altLang="en-US" sz="2500" kern="1200" i="0" b="1">
                        <a:solidFill>
                          <a:srgbClr val="FFFFFF"/>
                        </a:solidFill>
                        <a:latin typeface="Pretendard Black" charset="0"/>
                        <a:ea typeface="Pretendard Black" charset="0"/>
                        <a:cs typeface="Pretendard Black" charset="0"/>
                      </a:endParaRPr>
                    </a:p>
                  </a:txBody>
                  <a:tcPr marL="91440" marR="91440" marT="45720" marB="45720"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</a:tr>
              <a:tr h="79692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V 0.1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2023.</a:t>
                      </a:r>
                      <a:r>
                        <a:rPr lang="ko-KR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11</a:t>
                      </a: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.</a:t>
                      </a:r>
                      <a:r>
                        <a:rPr lang="ko-KR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27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메인</a:t>
                      </a: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, 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로그인</a:t>
                      </a: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, 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정책 제공</a:t>
                      </a: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(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서울</a:t>
                      </a: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, 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전남</a:t>
                      </a: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), 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커뮤니티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박초윤</a:t>
                      </a: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,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이연지</a:t>
                      </a: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,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한수지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</a:tr>
              <a:tr h="79692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V 0.2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2023.11.29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화면 구성도, 정책 제공페이지 상세정보 수정 및 서브 메뉴 변경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박초윤, 이연지, 한수지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</a:tr>
              <a:tr h="79692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V 0.3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2023.12.01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화면 구성도, 메인 메뉴 변경, 메인페이지 수정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박초윤, 이연지, 한수지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</a:tr>
              <a:tr h="79692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V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0.4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2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023.12.13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메인페이지,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소개페이지, 커뮤니티 수정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한수지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</a:tr>
              <a:tr h="79692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</a:tr>
            </a:tbl>
          </a:graphicData>
        </a:graphic>
      </p:graphicFrame>
      <p:sp>
        <p:nvSpPr>
          <p:cNvPr id="7" name="Object 15">
            <a:extLst>
              <a:ext uri="{FF2B5EF4-FFF2-40B4-BE49-F238E27FC236}">
                <a16:creationId xmlns:a16="http://schemas.microsoft.com/office/drawing/2014/main" id="{47F695A6-2279-D643-AD7F-3DFD5D7B51FD}"/>
              </a:ext>
            </a:extLst>
          </p:cNvPr>
          <p:cNvSpPr txBox="1"/>
          <p:nvPr/>
        </p:nvSpPr>
        <p:spPr>
          <a:xfrm>
            <a:off x="742950" y="517525"/>
            <a:ext cx="6809740" cy="8001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ore-KR" sz="4600" kern="0" spc="-200" dirty="0">
                <a:solidFill>
                  <a:schemeClr val="bg2">
                    <a:lumMod val="50000"/>
                  </a:schemeClr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History</a:t>
            </a:r>
          </a:p>
        </p:txBody>
      </p:sp>
      <p:cxnSp>
        <p:nvCxnSpPr>
          <p:cNvPr id="2" name="직선 연결선[R] 13">
            <a:extLst>
              <a:ext uri="{FF2B5EF4-FFF2-40B4-BE49-F238E27FC236}">
                <a16:creationId xmlns:a16="http://schemas.microsoft.com/office/drawing/2014/main" id="{57086266-8FBF-E71A-55DA-06FF4E569F12}"/>
              </a:ext>
            </a:extLst>
          </p:cNvPr>
          <p:cNvCxnSpPr>
            <a:cxnSpLocks/>
          </p:cNvCxnSpPr>
          <p:nvPr/>
        </p:nvCxnSpPr>
        <p:spPr>
          <a:xfrm>
            <a:off x="3112770" y="917575"/>
            <a:ext cx="8461375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805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18D533-4960-354A-A6C3-1AD1D10AEB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C5B4"/>
          </a:solidFill>
          <a:ln>
            <a:solidFill>
              <a:srgbClr val="37C5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4" name="직사각형 23"/>
          <p:cNvSpPr>
            <a:spLocks/>
          </p:cNvSpPr>
          <p:nvPr/>
        </p:nvSpPr>
        <p:spPr>
          <a:xfrm>
            <a:off x="742950" y="1296035"/>
            <a:ext cx="10833100" cy="5374640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>
              <a:latin typeface="Pretendard Medium" charset="0"/>
              <a:ea typeface="Pretendard Medium" charset="0"/>
            </a:endParaRPr>
          </a:p>
        </p:txBody>
      </p:sp>
      <p:cxnSp>
        <p:nvCxnSpPr>
          <p:cNvPr id="58" name="직선 연결선[R] 57"/>
          <p:cNvCxnSpPr>
            <a:cxnSpLocks/>
          </p:cNvCxnSpPr>
          <p:nvPr/>
        </p:nvCxnSpPr>
        <p:spPr>
          <a:xfrm>
            <a:off x="2287270" y="3124200"/>
            <a:ext cx="635" cy="216535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[R] 58"/>
          <p:cNvCxnSpPr>
            <a:cxnSpLocks/>
          </p:cNvCxnSpPr>
          <p:nvPr/>
        </p:nvCxnSpPr>
        <p:spPr>
          <a:xfrm flipH="1">
            <a:off x="4826000" y="3124200"/>
            <a:ext cx="2540" cy="173863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[R] 59"/>
          <p:cNvCxnSpPr>
            <a:cxnSpLocks/>
          </p:cNvCxnSpPr>
          <p:nvPr/>
        </p:nvCxnSpPr>
        <p:spPr>
          <a:xfrm flipH="1">
            <a:off x="7375525" y="3124200"/>
            <a:ext cx="5080" cy="3025775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[R] 60"/>
          <p:cNvCxnSpPr>
            <a:cxnSpLocks/>
          </p:cNvCxnSpPr>
          <p:nvPr/>
        </p:nvCxnSpPr>
        <p:spPr>
          <a:xfrm flipH="1">
            <a:off x="9906000" y="3124200"/>
            <a:ext cx="1905" cy="173863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bject 2"/>
          <p:cNvSpPr txBox="1"/>
          <p:nvPr/>
        </p:nvSpPr>
        <p:spPr>
          <a:xfrm>
            <a:off x="742950" y="477520"/>
            <a:ext cx="6216650" cy="8464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rgbClr val="FFFFFF"/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화면 구성도</a:t>
            </a:r>
          </a:p>
        </p:txBody>
      </p: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12A27DF9-28AB-F247-B252-2CCC9A5896DE}"/>
              </a:ext>
            </a:extLst>
          </p:cNvPr>
          <p:cNvCxnSpPr>
            <a:cxnSpLocks/>
          </p:cNvCxnSpPr>
          <p:nvPr/>
        </p:nvCxnSpPr>
        <p:spPr>
          <a:xfrm>
            <a:off x="3764915" y="917575"/>
            <a:ext cx="780986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모서리가 둥근 직사각형 24"/>
          <p:cNvSpPr>
            <a:spLocks/>
          </p:cNvSpPr>
          <p:nvPr/>
        </p:nvSpPr>
        <p:spPr>
          <a:xfrm>
            <a:off x="4982845" y="1398270"/>
            <a:ext cx="2201545" cy="544195"/>
          </a:xfrm>
          <a:prstGeom prst="roundRect">
            <a:avLst/>
          </a:prstGeom>
          <a:solidFill>
            <a:srgbClr val="37C5B4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400" dirty="0">
                <a:solidFill>
                  <a:schemeClr val="bg1"/>
                </a:solidFill>
                <a:latin typeface="Pretendard Medium" charset="0"/>
                <a:ea typeface="Pretendard Medium" charset="0"/>
              </a:rPr>
              <a:t>메인 화면</a:t>
            </a: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6829B83E-0863-9E4E-B1FA-A2934AFDF99C}"/>
              </a:ext>
            </a:extLst>
          </p:cNvPr>
          <p:cNvGrpSpPr/>
          <p:nvPr/>
        </p:nvGrpSpPr>
        <p:grpSpPr>
          <a:xfrm>
            <a:off x="1185545" y="2692400"/>
            <a:ext cx="2200910" cy="1037590"/>
            <a:chOff x="1185545" y="2692400"/>
            <a:chExt cx="2200910" cy="1037590"/>
          </a:xfrm>
        </p:grpSpPr>
        <p:sp>
          <p:nvSpPr>
            <p:cNvPr id="19" name="모서리가 둥근 직사각형 18"/>
            <p:cNvSpPr>
              <a:spLocks/>
            </p:cNvSpPr>
            <p:nvPr/>
          </p:nvSpPr>
          <p:spPr>
            <a:xfrm>
              <a:off x="1185545" y="2692400"/>
              <a:ext cx="2201545" cy="456565"/>
            </a:xfrm>
            <a:prstGeom prst="roundRect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en-US" altLang="ko-KR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DLT</a:t>
              </a:r>
              <a:r>
                <a:rPr lang="ko-KR" altLang="en-US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란</a:t>
              </a:r>
              <a:r>
                <a:rPr lang="en-US" altLang="ko-KR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?</a:t>
              </a:r>
              <a:endParaRPr lang="ko-KR" altLang="en-US">
                <a:solidFill>
                  <a:schemeClr val="bg1"/>
                </a:solidFill>
                <a:latin typeface="Pretendard Medium" charset="0"/>
                <a:ea typeface="Pretendard Medium" charset="0"/>
              </a:endParaRPr>
            </a:p>
          </p:txBody>
        </p:sp>
        <p:sp>
          <p:nvSpPr>
            <p:cNvPr id="20" name="모서리가 둥근 직사각형 19"/>
            <p:cNvSpPr>
              <a:spLocks/>
            </p:cNvSpPr>
            <p:nvPr/>
          </p:nvSpPr>
          <p:spPr>
            <a:xfrm>
              <a:off x="1185545" y="3274060"/>
              <a:ext cx="2201545" cy="456565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en-US" altLang="ko-KR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DLT</a:t>
              </a: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 소개</a:t>
              </a: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1A4D8D23-85C4-C842-A2AD-31015B84EB7A}"/>
              </a:ext>
            </a:extLst>
          </p:cNvPr>
          <p:cNvGrpSpPr/>
          <p:nvPr/>
        </p:nvGrpSpPr>
        <p:grpSpPr>
          <a:xfrm>
            <a:off x="3725545" y="2692400"/>
            <a:ext cx="2200910" cy="2169795"/>
            <a:chOff x="3725545" y="2692400"/>
            <a:chExt cx="2200910" cy="2169795"/>
          </a:xfrm>
        </p:grpSpPr>
        <p:sp>
          <p:nvSpPr>
            <p:cNvPr id="22" name="모서리가 둥근 직사각형 21"/>
            <p:cNvSpPr>
              <a:spLocks/>
            </p:cNvSpPr>
            <p:nvPr/>
          </p:nvSpPr>
          <p:spPr>
            <a:xfrm>
              <a:off x="3725545" y="2692400"/>
              <a:ext cx="2202180" cy="457200"/>
            </a:xfrm>
            <a:prstGeom prst="roundRect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dirty="0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건강 분석 · 예측</a:t>
              </a:r>
            </a:p>
          </p:txBody>
        </p:sp>
        <p:sp>
          <p:nvSpPr>
            <p:cNvPr id="26" name="모서리가 둥근 직사각형 25"/>
            <p:cNvSpPr>
              <a:spLocks/>
            </p:cNvSpPr>
            <p:nvPr/>
          </p:nvSpPr>
          <p:spPr>
            <a:xfrm>
              <a:off x="3725545" y="3274060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질병 분석</a:t>
              </a:r>
            </a:p>
          </p:txBody>
        </p:sp>
        <p:sp>
          <p:nvSpPr>
            <p:cNvPr id="35" name="모서리가 둥근 직사각형 34"/>
            <p:cNvSpPr>
              <a:spLocks/>
            </p:cNvSpPr>
            <p:nvPr/>
          </p:nvSpPr>
          <p:spPr>
            <a:xfrm>
              <a:off x="3725545" y="3840480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1800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환경 요인 분석</a:t>
              </a:r>
            </a:p>
          </p:txBody>
        </p:sp>
        <p:sp>
          <p:nvSpPr>
            <p:cNvPr id="38" name="모서리가 둥근 직사각형 37"/>
            <p:cNvSpPr>
              <a:spLocks/>
            </p:cNvSpPr>
            <p:nvPr/>
          </p:nvSpPr>
          <p:spPr>
            <a:xfrm>
              <a:off x="3725545" y="4406265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1800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기대 수명 예측</a:t>
              </a: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5EDF05CA-EF31-1F4A-B124-17296D3AF6E8}"/>
              </a:ext>
            </a:extLst>
          </p:cNvPr>
          <p:cNvGrpSpPr/>
          <p:nvPr/>
        </p:nvGrpSpPr>
        <p:grpSpPr>
          <a:xfrm>
            <a:off x="8805545" y="2692400"/>
            <a:ext cx="2200910" cy="2169795"/>
            <a:chOff x="8805545" y="2692400"/>
            <a:chExt cx="2200910" cy="2169795"/>
          </a:xfrm>
        </p:grpSpPr>
        <p:sp>
          <p:nvSpPr>
            <p:cNvPr id="31" name="모서리가 둥근 직사각형 30"/>
            <p:cNvSpPr>
              <a:spLocks/>
            </p:cNvSpPr>
            <p:nvPr/>
          </p:nvSpPr>
          <p:spPr>
            <a:xfrm>
              <a:off x="8805545" y="2692400"/>
              <a:ext cx="2201545" cy="456565"/>
            </a:xfrm>
            <a:prstGeom prst="roundRect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커뮤니티</a:t>
              </a:r>
            </a:p>
          </p:txBody>
        </p:sp>
        <p:sp>
          <p:nvSpPr>
            <p:cNvPr id="32" name="모서리가 둥근 직사각형 31"/>
            <p:cNvSpPr>
              <a:spLocks/>
            </p:cNvSpPr>
            <p:nvPr/>
          </p:nvSpPr>
          <p:spPr>
            <a:xfrm>
              <a:off x="8805545" y="3274060"/>
              <a:ext cx="2201545" cy="456565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전체 글 목록</a:t>
              </a:r>
            </a:p>
          </p:txBody>
        </p:sp>
        <p:sp>
          <p:nvSpPr>
            <p:cNvPr id="37" name="모서리가 둥근 직사각형 36"/>
            <p:cNvSpPr>
              <a:spLocks/>
            </p:cNvSpPr>
            <p:nvPr/>
          </p:nvSpPr>
          <p:spPr>
            <a:xfrm>
              <a:off x="8805545" y="3840480"/>
              <a:ext cx="2201545" cy="456565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글 내용 확인</a:t>
              </a:r>
            </a:p>
          </p:txBody>
        </p:sp>
        <p:sp>
          <p:nvSpPr>
            <p:cNvPr id="40" name="모서리가 둥근 직사각형 39"/>
            <p:cNvSpPr>
              <a:spLocks/>
            </p:cNvSpPr>
            <p:nvPr/>
          </p:nvSpPr>
          <p:spPr>
            <a:xfrm>
              <a:off x="8805545" y="4406265"/>
              <a:ext cx="2201545" cy="456565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글 작성</a:t>
              </a:r>
            </a:p>
          </p:txBody>
        </p:sp>
      </p:grp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385E9FE8-AE4A-3343-AA95-7677D6350D38}"/>
              </a:ext>
            </a:extLst>
          </p:cNvPr>
          <p:cNvGrpSpPr/>
          <p:nvPr/>
        </p:nvGrpSpPr>
        <p:grpSpPr>
          <a:xfrm>
            <a:off x="6265545" y="2692400"/>
            <a:ext cx="2202180" cy="3851910"/>
            <a:chOff x="6265545" y="2692400"/>
            <a:chExt cx="2202180" cy="3851910"/>
          </a:xfrm>
        </p:grpSpPr>
        <p:sp>
          <p:nvSpPr>
            <p:cNvPr id="27" name="모서리가 둥근 직사각형 26"/>
            <p:cNvSpPr>
              <a:spLocks/>
            </p:cNvSpPr>
            <p:nvPr/>
          </p:nvSpPr>
          <p:spPr>
            <a:xfrm>
              <a:off x="6265545" y="2692400"/>
              <a:ext cx="2202180" cy="457200"/>
            </a:xfrm>
            <a:prstGeom prst="roundRect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dirty="0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어르신 복지</a:t>
              </a:r>
            </a:p>
          </p:txBody>
        </p:sp>
        <p:sp>
          <p:nvSpPr>
            <p:cNvPr id="30" name="모서리가 둥근 직사각형 29"/>
            <p:cNvSpPr>
              <a:spLocks/>
            </p:cNvSpPr>
            <p:nvPr/>
          </p:nvSpPr>
          <p:spPr>
            <a:xfrm>
              <a:off x="6265545" y="3274060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dirty="0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어르신 일자리</a:t>
              </a:r>
            </a:p>
          </p:txBody>
        </p:sp>
        <p:sp>
          <p:nvSpPr>
            <p:cNvPr id="36" name="모서리가 둥근 직사각형 35"/>
            <p:cNvSpPr>
              <a:spLocks/>
            </p:cNvSpPr>
            <p:nvPr/>
          </p:nvSpPr>
          <p:spPr>
            <a:xfrm>
              <a:off x="6265545" y="3840480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생활 안정 지원</a:t>
              </a:r>
            </a:p>
          </p:txBody>
        </p:sp>
        <p:sp>
          <p:nvSpPr>
            <p:cNvPr id="39" name="모서리가 둥근 직사각형 38"/>
            <p:cNvSpPr>
              <a:spLocks/>
            </p:cNvSpPr>
            <p:nvPr/>
          </p:nvSpPr>
          <p:spPr>
            <a:xfrm>
              <a:off x="6265545" y="4406265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독거 · 재가 어르신</a:t>
              </a:r>
            </a:p>
          </p:txBody>
        </p:sp>
        <p:sp>
          <p:nvSpPr>
            <p:cNvPr id="44" name="모서리가 둥근 직사각형 43"/>
            <p:cNvSpPr>
              <a:spLocks/>
            </p:cNvSpPr>
            <p:nvPr/>
          </p:nvSpPr>
          <p:spPr>
            <a:xfrm>
              <a:off x="6265545" y="4972685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여가 및 복지 지원</a:t>
              </a:r>
            </a:p>
          </p:txBody>
        </p:sp>
        <p:sp>
          <p:nvSpPr>
            <p:cNvPr id="47" name="모서리가 둥근 직사각형 46"/>
            <p:cNvSpPr>
              <a:spLocks/>
            </p:cNvSpPr>
            <p:nvPr/>
          </p:nvSpPr>
          <p:spPr>
            <a:xfrm>
              <a:off x="6265545" y="6087110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SNS 허브</a:t>
              </a:r>
            </a:p>
          </p:txBody>
        </p:sp>
      </p:grpSp>
      <p:cxnSp>
        <p:nvCxnSpPr>
          <p:cNvPr id="11" name="직선 연결선[R] 10"/>
          <p:cNvCxnSpPr>
            <a:cxnSpLocks/>
          </p:cNvCxnSpPr>
          <p:nvPr/>
        </p:nvCxnSpPr>
        <p:spPr>
          <a:xfrm>
            <a:off x="6059805" y="1935480"/>
            <a:ext cx="635" cy="421005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[R] 48"/>
          <p:cNvCxnSpPr>
            <a:cxnSpLocks/>
          </p:cNvCxnSpPr>
          <p:nvPr/>
        </p:nvCxnSpPr>
        <p:spPr>
          <a:xfrm>
            <a:off x="2287270" y="2355850"/>
            <a:ext cx="635" cy="33782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[R] 50"/>
          <p:cNvCxnSpPr>
            <a:cxnSpLocks/>
          </p:cNvCxnSpPr>
          <p:nvPr/>
        </p:nvCxnSpPr>
        <p:spPr>
          <a:xfrm flipH="1">
            <a:off x="2286000" y="2355850"/>
            <a:ext cx="7620635" cy="635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[R] 51"/>
          <p:cNvCxnSpPr>
            <a:cxnSpLocks/>
          </p:cNvCxnSpPr>
          <p:nvPr/>
        </p:nvCxnSpPr>
        <p:spPr>
          <a:xfrm>
            <a:off x="4827270" y="2355850"/>
            <a:ext cx="635" cy="33782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[R] 54"/>
          <p:cNvCxnSpPr>
            <a:cxnSpLocks/>
          </p:cNvCxnSpPr>
          <p:nvPr/>
        </p:nvCxnSpPr>
        <p:spPr>
          <a:xfrm>
            <a:off x="7379970" y="2355850"/>
            <a:ext cx="635" cy="33782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[R] 55"/>
          <p:cNvCxnSpPr>
            <a:cxnSpLocks/>
          </p:cNvCxnSpPr>
          <p:nvPr/>
        </p:nvCxnSpPr>
        <p:spPr>
          <a:xfrm>
            <a:off x="9907270" y="2355850"/>
            <a:ext cx="635" cy="33782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도형 2"/>
          <p:cNvSpPr>
            <a:spLocks/>
          </p:cNvSpPr>
          <p:nvPr/>
        </p:nvSpPr>
        <p:spPr>
          <a:xfrm>
            <a:off x="6263005" y="5537835"/>
            <a:ext cx="2201545" cy="456565"/>
          </a:xfrm>
          <a:prstGeom prst="roundRect">
            <a:avLst/>
          </a:prstGeom>
          <a:solidFill>
            <a:srgbClr val="EFECE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800">
                <a:solidFill>
                  <a:schemeClr val="bg2">
                    <a:lumMod val="50000"/>
                  </a:schemeClr>
                </a:solidFill>
                <a:latin typeface="Pretendard Medium" charset="0"/>
                <a:ea typeface="Pretendard Medium" charset="0"/>
              </a:rPr>
              <a:t>치매 관리 사업</a:t>
            </a:r>
          </a:p>
        </p:txBody>
      </p:sp>
    </p:spTree>
    <p:extLst>
      <p:ext uri="{BB962C8B-B14F-4D97-AF65-F5344CB8AC3E}">
        <p14:creationId xmlns:p14="http://schemas.microsoft.com/office/powerpoint/2010/main" val="2171417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 0"/>
          <p:cNvSpPr>
            <a:spLocks/>
          </p:cNvSpPr>
          <p:nvPr/>
        </p:nvSpPr>
        <p:spPr>
          <a:xfrm>
            <a:off x="0" y="0"/>
            <a:ext cx="12193270" cy="6859270"/>
          </a:xfrm>
          <a:prstGeom prst="rect">
            <a:avLst/>
          </a:prstGeom>
          <a:solidFill>
            <a:srgbClr val="EFECE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solidFill>
                <a:srgbClr val="4A96D1"/>
              </a:solidFill>
              <a:latin typeface="Calibri" charset="0"/>
              <a:ea typeface="맑은 고딕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C37D33-B76D-314E-B8AA-8F243584658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49" y="1494790"/>
            <a:ext cx="6761460" cy="5114926"/>
          </a:xfrm>
          <a:prstGeom prst="rect">
            <a:avLst/>
          </a:prstGeom>
        </p:spPr>
      </p:pic>
      <p:graphicFrame>
        <p:nvGraphicFramePr>
          <p:cNvPr id="31" name="Table 3"/>
          <p:cNvGraphicFramePr>
            <a:graphicFrameLocks noGrp="1"/>
          </p:cNvGraphicFramePr>
          <p:nvPr/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프로젝트 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생활 환경에 따른 노인 건강 분석 및 정책 제공 서비스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페이지</a:t>
                      </a:r>
                      <a:endParaRPr lang="ko-KR" altLang="en-US" sz="1800" b="0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</a:rPr>
                        <a:t>1-1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설명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해당 프로젝트의 메인 페이지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7683500" y="1494790"/>
          <a:ext cx="3891280" cy="42583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화면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메인 페이지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Description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9888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1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메뉴 클릭 시 해당 페이지로 이동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* 메인메뉴 클릭시 폰트 색상 변경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2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홈페이지 내 내용 검색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3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프로젝트의 메인 사진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4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lang="ko-KR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해당 버튼 클릭시 정책 제공 페이지로 바로 가기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9" name="Rect 0"/>
          <p:cNvSpPr>
            <a:spLocks/>
          </p:cNvSpPr>
          <p:nvPr/>
        </p:nvSpPr>
        <p:spPr>
          <a:xfrm>
            <a:off x="908050" y="2472055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Pretendard SemiBold" charset="0"/>
                <a:ea typeface="Pretendard SemiBold" charset="0"/>
              </a:rPr>
              <a:t>1</a:t>
            </a:r>
            <a:endParaRPr lang="ko-KR" altLang="en-US" sz="1800" b="1">
              <a:latin typeface="Pretendard SemiBold" charset="0"/>
              <a:ea typeface="Pretendard SemiBold" charset="0"/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>
            <a:off x="7042785" y="1735455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Pretendard SemiBold" charset="0"/>
                <a:ea typeface="Pretendard SemiBold" charset="0"/>
              </a:rPr>
              <a:t>2</a:t>
            </a:r>
            <a:endParaRPr lang="ko-KR" altLang="en-US" sz="1800" b="1">
              <a:latin typeface="Pretendard SemiBold" charset="0"/>
              <a:ea typeface="Pretendard SemiBold" charset="0"/>
            </a:endParaRPr>
          </a:p>
        </p:txBody>
      </p:sp>
      <p:sp>
        <p:nvSpPr>
          <p:cNvPr id="36" name="Rect 0"/>
          <p:cNvSpPr>
            <a:spLocks/>
          </p:cNvSpPr>
          <p:nvPr/>
        </p:nvSpPr>
        <p:spPr>
          <a:xfrm>
            <a:off x="1369695" y="3707130"/>
            <a:ext cx="382905" cy="38290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Pretendard SemiBold" charset="0"/>
                <a:ea typeface="Pretendard SemiBold" charset="0"/>
              </a:rPr>
              <a:t>3</a:t>
            </a:r>
            <a:endParaRPr lang="ko-KR" altLang="en-US" sz="1800" b="1">
              <a:latin typeface="Pretendard SemiBold" charset="0"/>
              <a:ea typeface="Pretendard SemiBold" charset="0"/>
            </a:endParaRPr>
          </a:p>
        </p:txBody>
      </p:sp>
      <p:grpSp>
        <p:nvGrpSpPr>
          <p:cNvPr id="7" name="Group 5"/>
          <p:cNvGrpSpPr>
            <a:grpSpLocks/>
          </p:cNvGrpSpPr>
          <p:nvPr/>
        </p:nvGrpSpPr>
        <p:grpSpPr>
          <a:xfrm>
            <a:off x="742950" y="6243320"/>
            <a:ext cx="6762750" cy="501650"/>
            <a:chOff x="742950" y="6243320"/>
            <a:chExt cx="6762750" cy="501650"/>
          </a:xfrm>
        </p:grpSpPr>
        <p:sp>
          <p:nvSpPr>
            <p:cNvPr id="5" name="Rect 0"/>
            <p:cNvSpPr>
              <a:spLocks/>
            </p:cNvSpPr>
            <p:nvPr/>
          </p:nvSpPr>
          <p:spPr>
            <a:xfrm>
              <a:off x="74295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15" name="Rect 0"/>
            <p:cNvSpPr>
              <a:spLocks/>
            </p:cNvSpPr>
            <p:nvPr/>
          </p:nvSpPr>
          <p:spPr>
            <a:xfrm>
              <a:off x="171323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16" name="Rect 0"/>
            <p:cNvSpPr>
              <a:spLocks/>
            </p:cNvSpPr>
            <p:nvPr/>
          </p:nvSpPr>
          <p:spPr>
            <a:xfrm>
              <a:off x="267716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17" name="Rect 0"/>
            <p:cNvSpPr>
              <a:spLocks/>
            </p:cNvSpPr>
            <p:nvPr/>
          </p:nvSpPr>
          <p:spPr>
            <a:xfrm>
              <a:off x="364744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18" name="Rect 0"/>
            <p:cNvSpPr>
              <a:spLocks/>
            </p:cNvSpPr>
            <p:nvPr/>
          </p:nvSpPr>
          <p:spPr>
            <a:xfrm>
              <a:off x="461137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19" name="Rect 0"/>
            <p:cNvSpPr>
              <a:spLocks/>
            </p:cNvSpPr>
            <p:nvPr/>
          </p:nvSpPr>
          <p:spPr>
            <a:xfrm>
              <a:off x="557022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0" name="Rect 0"/>
            <p:cNvSpPr>
              <a:spLocks/>
            </p:cNvSpPr>
            <p:nvPr/>
          </p:nvSpPr>
          <p:spPr>
            <a:xfrm>
              <a:off x="653415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</p:grpSp>
      <p:sp>
        <p:nvSpPr>
          <p:cNvPr id="8" name="Rect 0"/>
          <p:cNvSpPr txBox="1">
            <a:spLocks/>
          </p:cNvSpPr>
          <p:nvPr/>
        </p:nvSpPr>
        <p:spPr>
          <a:xfrm>
            <a:off x="3512820" y="6303645"/>
            <a:ext cx="1234440" cy="370840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800">
                <a:solidFill>
                  <a:schemeClr val="bg1"/>
                </a:solidFill>
                <a:latin typeface="Pretendard" charset="0"/>
                <a:ea typeface="Pretendard" charset="0"/>
              </a:rPr>
              <a:t>하단 스크롤</a:t>
            </a:r>
            <a:endParaRPr lang="ko-KR" altLang="en-US" sz="1800">
              <a:solidFill>
                <a:schemeClr val="bg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37" name="도형 1"/>
          <p:cNvSpPr>
            <a:spLocks/>
          </p:cNvSpPr>
          <p:nvPr/>
        </p:nvSpPr>
        <p:spPr>
          <a:xfrm>
            <a:off x="960755" y="5257800"/>
            <a:ext cx="382905" cy="38290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Pretendard SemiBold" charset="0"/>
                <a:ea typeface="Pretendard SemiBold" charset="0"/>
              </a:rPr>
              <a:t>4</a:t>
            </a:r>
            <a:endParaRPr lang="ko-KR" altLang="en-US" sz="1800" b="1">
              <a:latin typeface="Pretendard SemiBold" charset="0"/>
              <a:ea typeface="Pretendard SemiBold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>
            <a:spLocks/>
          </p:cNvSpPr>
          <p:nvPr/>
        </p:nvSpPr>
        <p:spPr>
          <a:xfrm>
            <a:off x="0" y="0"/>
            <a:ext cx="12192635" cy="6858635"/>
          </a:xfrm>
          <a:prstGeom prst="rect">
            <a:avLst/>
          </a:prstGeom>
          <a:solidFill>
            <a:srgbClr val="EFECE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solidFill>
                <a:srgbClr val="4A96D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Rect 0"/>
          <p:cNvSpPr>
            <a:spLocks/>
          </p:cNvSpPr>
          <p:nvPr/>
        </p:nvSpPr>
        <p:spPr>
          <a:xfrm>
            <a:off x="742950" y="1494790"/>
            <a:ext cx="6322695" cy="5071110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 dirty="0">
              <a:solidFill>
                <a:schemeClr val="bg2">
                  <a:lumMod val="50000"/>
                </a:schemeClr>
              </a:solidFill>
              <a:latin typeface="Pretendard Medium" charset="0"/>
              <a:ea typeface="Pretendard Medium" charset="0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F8119F02-71D4-5D47-B441-3F6ACF005B7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9377" y="1494789"/>
            <a:ext cx="6328845" cy="5331600"/>
          </a:xfrm>
          <a:prstGeom prst="rect">
            <a:avLst/>
          </a:prstGeom>
        </p:spPr>
      </p:pic>
      <p:graphicFrame>
        <p:nvGraphicFramePr>
          <p:cNvPr id="5" name="Table 3"/>
          <p:cNvGraphicFramePr>
            <a:graphicFrameLocks noGrp="1"/>
          </p:cNvGraphicFramePr>
          <p:nvPr/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프로젝트 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생활 환경에 따른 노인 건강 분석 및 정책 제공 서비스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페이지</a:t>
                      </a:r>
                      <a:endParaRPr lang="ko-KR" altLang="en-US" sz="1800" b="0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</a:rPr>
                        <a:t>1-2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설명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해당 프로젝트의 메인 페이지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1838506"/>
              </p:ext>
            </p:extLst>
          </p:nvPr>
        </p:nvGraphicFramePr>
        <p:xfrm>
          <a:off x="7683500" y="1494790"/>
          <a:ext cx="3891280" cy="29171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화면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메인 페이지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Description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9888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1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1-1페이지에서 스크롤 내릴 시 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지역 버튼을 클릭하면 </a:t>
                      </a: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4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대 </a:t>
                      </a:r>
                      <a:r>
                        <a:rPr lang="ko-KR" altLang="en-US" sz="1800" b="0" i="0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질병률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 현황을 공개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2</a:t>
                      </a:r>
                      <a:endParaRPr lang="ko-KR" altLang="en-US" sz="1800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“</a:t>
                      </a:r>
                      <a:endParaRPr lang="ko-KR" altLang="en-US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9" name="그룹 18">
            <a:extLst>
              <a:ext uri="{FF2B5EF4-FFF2-40B4-BE49-F238E27FC236}">
                <a16:creationId xmlns:a16="http://schemas.microsoft.com/office/drawing/2014/main" id="{7E3B59AF-8A86-A045-AE46-BC23ADBF0750}"/>
              </a:ext>
            </a:extLst>
          </p:cNvPr>
          <p:cNvGrpSpPr/>
          <p:nvPr/>
        </p:nvGrpSpPr>
        <p:grpSpPr>
          <a:xfrm>
            <a:off x="742950" y="6405435"/>
            <a:ext cx="6322695" cy="468458"/>
            <a:chOff x="742950" y="6276512"/>
            <a:chExt cx="6322695" cy="468458"/>
          </a:xfrm>
        </p:grpSpPr>
        <p:grpSp>
          <p:nvGrpSpPr>
            <p:cNvPr id="22" name="Group 5"/>
            <p:cNvGrpSpPr>
              <a:grpSpLocks/>
            </p:cNvGrpSpPr>
            <p:nvPr/>
          </p:nvGrpSpPr>
          <p:grpSpPr>
            <a:xfrm>
              <a:off x="742950" y="6276512"/>
              <a:ext cx="6322695" cy="468458"/>
              <a:chOff x="742950" y="6243955"/>
              <a:chExt cx="6762115" cy="501015"/>
            </a:xfrm>
          </p:grpSpPr>
          <p:sp>
            <p:nvSpPr>
              <p:cNvPr id="23" name="Rect 0"/>
              <p:cNvSpPr>
                <a:spLocks/>
              </p:cNvSpPr>
              <p:nvPr/>
            </p:nvSpPr>
            <p:spPr>
              <a:xfrm>
                <a:off x="74295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4" name="Rect 0"/>
              <p:cNvSpPr>
                <a:spLocks/>
              </p:cNvSpPr>
              <p:nvPr/>
            </p:nvSpPr>
            <p:spPr>
              <a:xfrm>
                <a:off x="171323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5" name="Rect 0"/>
              <p:cNvSpPr>
                <a:spLocks/>
              </p:cNvSpPr>
              <p:nvPr/>
            </p:nvSpPr>
            <p:spPr>
              <a:xfrm>
                <a:off x="267716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6" name="Rect 0"/>
              <p:cNvSpPr>
                <a:spLocks/>
              </p:cNvSpPr>
              <p:nvPr/>
            </p:nvSpPr>
            <p:spPr>
              <a:xfrm>
                <a:off x="364744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7" name="Rect 0"/>
              <p:cNvSpPr>
                <a:spLocks/>
              </p:cNvSpPr>
              <p:nvPr/>
            </p:nvSpPr>
            <p:spPr>
              <a:xfrm>
                <a:off x="461137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8" name="Rect 0"/>
              <p:cNvSpPr>
                <a:spLocks/>
              </p:cNvSpPr>
              <p:nvPr/>
            </p:nvSpPr>
            <p:spPr>
              <a:xfrm>
                <a:off x="557022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9" name="Rect 0"/>
              <p:cNvSpPr>
                <a:spLocks/>
              </p:cNvSpPr>
              <p:nvPr/>
            </p:nvSpPr>
            <p:spPr>
              <a:xfrm>
                <a:off x="653415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</p:grpSp>
        <p:sp>
          <p:nvSpPr>
            <p:cNvPr id="30" name="Rect 0"/>
            <p:cNvSpPr txBox="1">
              <a:spLocks/>
            </p:cNvSpPr>
            <p:nvPr/>
          </p:nvSpPr>
          <p:spPr>
            <a:xfrm>
              <a:off x="3287395" y="6306820"/>
              <a:ext cx="1233805" cy="370205"/>
            </a:xfrm>
            <a:prstGeom prst="rect">
              <a:avLst/>
            </a:prstGeom>
            <a:noFill/>
          </p:spPr>
          <p:txBody>
            <a:bodyPr vert="horz" wrap="none" lIns="91440" tIns="45720" rIns="91440" bIns="45720" anchor="t">
              <a:spAutoFit/>
            </a:bodyPr>
            <a:lstStyle/>
            <a:p>
              <a:pPr marL="0" indent="0" algn="l" defTabSz="914400" rtl="0" eaLnBrk="1" latinLnBrk="0" hangingPunct="1">
                <a:buFontTx/>
                <a:buNone/>
              </a:pPr>
              <a:r>
                <a:rPr sz="1800" dirty="0" err="1">
                  <a:solidFill>
                    <a:schemeClr val="bg1"/>
                  </a:solidFill>
                  <a:latin typeface="Pretendard" charset="0"/>
                  <a:ea typeface="Pretendard" charset="0"/>
                </a:rPr>
                <a:t>하단</a:t>
              </a:r>
              <a:r>
                <a:rPr sz="1800" dirty="0">
                  <a:solidFill>
                    <a:schemeClr val="bg1"/>
                  </a:solidFill>
                  <a:latin typeface="Pretendard" charset="0"/>
                  <a:ea typeface="Pretendard" charset="0"/>
                </a:rPr>
                <a:t> </a:t>
              </a:r>
              <a:r>
                <a:rPr sz="1800" dirty="0" err="1">
                  <a:solidFill>
                    <a:schemeClr val="bg1"/>
                  </a:solidFill>
                  <a:latin typeface="Pretendard" charset="0"/>
                  <a:ea typeface="Pretendard" charset="0"/>
                </a:rPr>
                <a:t>스크롤</a:t>
              </a:r>
              <a:endParaRPr lang="ko-KR" altLang="en-US" sz="1800" dirty="0">
                <a:solidFill>
                  <a:schemeClr val="bg1"/>
                </a:solidFill>
                <a:latin typeface="Pretendard" charset="0"/>
                <a:ea typeface="Pretendard" charset="0"/>
              </a:endParaRPr>
            </a:p>
          </p:txBody>
        </p:sp>
      </p:grpSp>
      <p:sp>
        <p:nvSpPr>
          <p:cNvPr id="31" name="도형 3"/>
          <p:cNvSpPr>
            <a:spLocks/>
          </p:cNvSpPr>
          <p:nvPr/>
        </p:nvSpPr>
        <p:spPr>
          <a:xfrm>
            <a:off x="2482181" y="2953385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 dirty="0">
                <a:latin typeface="Pretendard SemiBold" charset="0"/>
                <a:ea typeface="Pretendard SemiBold" charset="0"/>
              </a:rPr>
              <a:t>1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sp>
        <p:nvSpPr>
          <p:cNvPr id="32" name="도형 3">
            <a:extLst>
              <a:ext uri="{FF2B5EF4-FFF2-40B4-BE49-F238E27FC236}">
                <a16:creationId xmlns:a16="http://schemas.microsoft.com/office/drawing/2014/main" id="{628C4B3A-FD27-9048-B9C2-769045CB83CC}"/>
              </a:ext>
            </a:extLst>
          </p:cNvPr>
          <p:cNvSpPr>
            <a:spLocks/>
          </p:cNvSpPr>
          <p:nvPr/>
        </p:nvSpPr>
        <p:spPr>
          <a:xfrm>
            <a:off x="3783542" y="2953385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2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>
            <a:spLocks/>
          </p:cNvSpPr>
          <p:nvPr/>
        </p:nvSpPr>
        <p:spPr>
          <a:xfrm>
            <a:off x="0" y="0"/>
            <a:ext cx="12192635" cy="6858635"/>
          </a:xfrm>
          <a:prstGeom prst="rect">
            <a:avLst/>
          </a:prstGeom>
          <a:solidFill>
            <a:srgbClr val="EFECE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solidFill>
                <a:srgbClr val="4A96D1"/>
              </a:solidFill>
              <a:latin typeface="Calibri" charset="0"/>
              <a:ea typeface="맑은 고딕" charset="0"/>
            </a:endParaRPr>
          </a:p>
        </p:txBody>
      </p:sp>
      <p:sp>
        <p:nvSpPr>
          <p:cNvPr id="7" name="Rect 0"/>
          <p:cNvSpPr>
            <a:spLocks/>
          </p:cNvSpPr>
          <p:nvPr/>
        </p:nvSpPr>
        <p:spPr>
          <a:xfrm>
            <a:off x="742950" y="1494790"/>
            <a:ext cx="6322695" cy="5283834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solidFill>
                <a:schemeClr val="bg2">
                  <a:lumMod val="50000"/>
                </a:schemeClr>
              </a:solidFill>
              <a:latin typeface="Pretendard Medium" charset="0"/>
              <a:ea typeface="Pretendard Medium" charset="0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2D508EE6-93E9-324E-B899-48B761C39D0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50" y="1494790"/>
            <a:ext cx="6328845" cy="5283835"/>
          </a:xfrm>
          <a:prstGeom prst="rect">
            <a:avLst/>
          </a:prstGeom>
        </p:spPr>
      </p:pic>
      <p:graphicFrame>
        <p:nvGraphicFramePr>
          <p:cNvPr id="5" name="Table 3"/>
          <p:cNvGraphicFramePr>
            <a:graphicFrameLocks noGrp="1"/>
          </p:cNvGraphicFramePr>
          <p:nvPr/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프로젝트 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생활 환경에 따른 노인 건강 분석 및 정책 제공 서비스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페이지</a:t>
                      </a:r>
                      <a:endParaRPr lang="ko-KR" altLang="en-US" sz="1800" b="0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</a:rPr>
                        <a:t>1-3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설명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해당 프로젝트의 메인 페이지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825951"/>
              </p:ext>
            </p:extLst>
          </p:nvPr>
        </p:nvGraphicFramePr>
        <p:xfrm>
          <a:off x="7683500" y="1494790"/>
          <a:ext cx="3891280" cy="29171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화면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메인 페이지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Description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9888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1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1-2</a:t>
                      </a:r>
                      <a:r>
                        <a:rPr lang="ko-KR" altLang="ko-Kore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페이지에서 스크롤 내릴 시 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지역 버튼을 클릭하면 환경 정보를 제공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2</a:t>
                      </a:r>
                      <a:endParaRPr lang="ko-KR" altLang="en-US" sz="1800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“</a:t>
                      </a:r>
                      <a:endParaRPr lang="ko-KR" altLang="en-US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2" name="도형 4"/>
          <p:cNvSpPr>
            <a:spLocks/>
          </p:cNvSpPr>
          <p:nvPr/>
        </p:nvSpPr>
        <p:spPr>
          <a:xfrm>
            <a:off x="2486767" y="2872346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Pretendard SemiBold" charset="0"/>
                <a:ea typeface="Pretendard SemiBold" charset="0"/>
              </a:rPr>
              <a:t>1</a:t>
            </a:r>
            <a:endParaRPr lang="ko-KR" altLang="en-US" sz="1800" b="1">
              <a:latin typeface="Pretendard SemiBold" charset="0"/>
              <a:ea typeface="Pretendard SemiBold" charset="0"/>
            </a:endParaRPr>
          </a:p>
        </p:txBody>
      </p:sp>
      <p:sp>
        <p:nvSpPr>
          <p:cNvPr id="19" name="도형 4">
            <a:extLst>
              <a:ext uri="{FF2B5EF4-FFF2-40B4-BE49-F238E27FC236}">
                <a16:creationId xmlns:a16="http://schemas.microsoft.com/office/drawing/2014/main" id="{CB6B0316-5B68-8D40-846A-4CE071355F93}"/>
              </a:ext>
            </a:extLst>
          </p:cNvPr>
          <p:cNvSpPr>
            <a:spLocks/>
          </p:cNvSpPr>
          <p:nvPr/>
        </p:nvSpPr>
        <p:spPr>
          <a:xfrm>
            <a:off x="3736017" y="2885225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2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ADA6B1F-FEDB-A741-ACDA-462BA5EF343A}"/>
              </a:ext>
            </a:extLst>
          </p:cNvPr>
          <p:cNvGrpSpPr/>
          <p:nvPr/>
        </p:nvGrpSpPr>
        <p:grpSpPr>
          <a:xfrm>
            <a:off x="742950" y="6405435"/>
            <a:ext cx="6322695" cy="468458"/>
            <a:chOff x="742950" y="6276512"/>
            <a:chExt cx="6322695" cy="468458"/>
          </a:xfrm>
        </p:grpSpPr>
        <p:grpSp>
          <p:nvGrpSpPr>
            <p:cNvPr id="25" name="Group 5">
              <a:extLst>
                <a:ext uri="{FF2B5EF4-FFF2-40B4-BE49-F238E27FC236}">
                  <a16:creationId xmlns:a16="http://schemas.microsoft.com/office/drawing/2014/main" id="{A0D992C0-B7FE-FA4D-A032-A040EE161565}"/>
                </a:ext>
              </a:extLst>
            </p:cNvPr>
            <p:cNvGrpSpPr>
              <a:grpSpLocks/>
            </p:cNvGrpSpPr>
            <p:nvPr/>
          </p:nvGrpSpPr>
          <p:grpSpPr>
            <a:xfrm>
              <a:off x="742950" y="6276512"/>
              <a:ext cx="6322695" cy="468458"/>
              <a:chOff x="742950" y="6243955"/>
              <a:chExt cx="6762115" cy="501015"/>
            </a:xfrm>
          </p:grpSpPr>
          <p:sp>
            <p:nvSpPr>
              <p:cNvPr id="27" name="Rect 0">
                <a:extLst>
                  <a:ext uri="{FF2B5EF4-FFF2-40B4-BE49-F238E27FC236}">
                    <a16:creationId xmlns:a16="http://schemas.microsoft.com/office/drawing/2014/main" id="{64ACFE7F-47D4-344B-85D6-A95726383BF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295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8" name="Rect 0">
                <a:extLst>
                  <a:ext uri="{FF2B5EF4-FFF2-40B4-BE49-F238E27FC236}">
                    <a16:creationId xmlns:a16="http://schemas.microsoft.com/office/drawing/2014/main" id="{C8D8AA44-9187-BD44-82C7-001D3BCD18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1323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9" name="Rect 0">
                <a:extLst>
                  <a:ext uri="{FF2B5EF4-FFF2-40B4-BE49-F238E27FC236}">
                    <a16:creationId xmlns:a16="http://schemas.microsoft.com/office/drawing/2014/main" id="{A1A2094A-6D79-E24A-8928-0459BFED9CF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7716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0" name="Rect 0">
                <a:extLst>
                  <a:ext uri="{FF2B5EF4-FFF2-40B4-BE49-F238E27FC236}">
                    <a16:creationId xmlns:a16="http://schemas.microsoft.com/office/drawing/2014/main" id="{57B8DC25-A9CE-E74D-BA3D-9679BA58A18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4744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1" name="Rect 0">
                <a:extLst>
                  <a:ext uri="{FF2B5EF4-FFF2-40B4-BE49-F238E27FC236}">
                    <a16:creationId xmlns:a16="http://schemas.microsoft.com/office/drawing/2014/main" id="{1AB58E18-C4AA-C847-AE25-510FA5C3231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1137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2" name="Rect 0">
                <a:extLst>
                  <a:ext uri="{FF2B5EF4-FFF2-40B4-BE49-F238E27FC236}">
                    <a16:creationId xmlns:a16="http://schemas.microsoft.com/office/drawing/2014/main" id="{BCB4DB07-2038-254B-9710-5AB93F20187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7022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3" name="Rect 0">
                <a:extLst>
                  <a:ext uri="{FF2B5EF4-FFF2-40B4-BE49-F238E27FC236}">
                    <a16:creationId xmlns:a16="http://schemas.microsoft.com/office/drawing/2014/main" id="{EDA271B3-D8AD-9B4E-AC3C-D353BA43B65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3415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</p:grpSp>
        <p:sp>
          <p:nvSpPr>
            <p:cNvPr id="26" name="Rect 0">
              <a:extLst>
                <a:ext uri="{FF2B5EF4-FFF2-40B4-BE49-F238E27FC236}">
                  <a16:creationId xmlns:a16="http://schemas.microsoft.com/office/drawing/2014/main" id="{EA0A3D4B-2F80-4040-B5CD-2D61C8C9E7CE}"/>
                </a:ext>
              </a:extLst>
            </p:cNvPr>
            <p:cNvSpPr txBox="1">
              <a:spLocks/>
            </p:cNvSpPr>
            <p:nvPr/>
          </p:nvSpPr>
          <p:spPr>
            <a:xfrm>
              <a:off x="3287395" y="6306820"/>
              <a:ext cx="1233805" cy="370205"/>
            </a:xfrm>
            <a:prstGeom prst="rect">
              <a:avLst/>
            </a:prstGeom>
            <a:noFill/>
          </p:spPr>
          <p:txBody>
            <a:bodyPr vert="horz" wrap="none" lIns="91440" tIns="45720" rIns="91440" bIns="45720" anchor="t">
              <a:spAutoFit/>
            </a:bodyPr>
            <a:lstStyle/>
            <a:p>
              <a:pPr marL="0" indent="0" algn="l" defTabSz="914400" rtl="0" eaLnBrk="1" latinLnBrk="0" hangingPunct="1">
                <a:buFontTx/>
                <a:buNone/>
              </a:pPr>
              <a:r>
                <a:rPr sz="1800" dirty="0" err="1">
                  <a:solidFill>
                    <a:schemeClr val="bg1"/>
                  </a:solidFill>
                  <a:latin typeface="Pretendard" charset="0"/>
                  <a:ea typeface="Pretendard" charset="0"/>
                </a:rPr>
                <a:t>하단</a:t>
              </a:r>
              <a:r>
                <a:rPr sz="1800" dirty="0">
                  <a:solidFill>
                    <a:schemeClr val="bg1"/>
                  </a:solidFill>
                  <a:latin typeface="Pretendard" charset="0"/>
                  <a:ea typeface="Pretendard" charset="0"/>
                </a:rPr>
                <a:t> </a:t>
              </a:r>
              <a:r>
                <a:rPr sz="1800" dirty="0" err="1">
                  <a:solidFill>
                    <a:schemeClr val="bg1"/>
                  </a:solidFill>
                  <a:latin typeface="Pretendard" charset="0"/>
                  <a:ea typeface="Pretendard" charset="0"/>
                </a:rPr>
                <a:t>스크롤</a:t>
              </a:r>
              <a:endParaRPr lang="ko-KR" altLang="en-US" sz="1800" dirty="0">
                <a:solidFill>
                  <a:schemeClr val="bg1"/>
                </a:solidFill>
                <a:latin typeface="Pretendard" charset="0"/>
                <a:ea typeface="Pretendard" charset="0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>
            <a:extLst>
              <a:ext uri="{FF2B5EF4-FFF2-40B4-BE49-F238E27FC236}">
                <a16:creationId xmlns:a16="http://schemas.microsoft.com/office/drawing/2014/main" id="{EF52FFEB-1522-8849-9862-CBA07A031818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635" cy="6858635"/>
          </a:xfrm>
          <a:prstGeom prst="rect">
            <a:avLst/>
          </a:prstGeom>
          <a:solidFill>
            <a:srgbClr val="EFECE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solidFill>
                <a:srgbClr val="4A96D1"/>
              </a:solidFill>
              <a:latin typeface="Calibri" charset="0"/>
              <a:ea typeface="맑은 고딕" charset="0"/>
            </a:endParaRPr>
          </a:p>
        </p:txBody>
      </p:sp>
      <p:sp>
        <p:nvSpPr>
          <p:cNvPr id="5" name="Rect 0">
            <a:extLst>
              <a:ext uri="{FF2B5EF4-FFF2-40B4-BE49-F238E27FC236}">
                <a16:creationId xmlns:a16="http://schemas.microsoft.com/office/drawing/2014/main" id="{BC638E95-F884-4D43-A343-78FAB97ED405}"/>
              </a:ext>
            </a:extLst>
          </p:cNvPr>
          <p:cNvSpPr>
            <a:spLocks/>
          </p:cNvSpPr>
          <p:nvPr/>
        </p:nvSpPr>
        <p:spPr>
          <a:xfrm>
            <a:off x="742950" y="1494790"/>
            <a:ext cx="6322695" cy="4910645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solidFill>
                <a:schemeClr val="bg2">
                  <a:lumMod val="50000"/>
                </a:schemeClr>
              </a:solidFill>
              <a:latin typeface="Pretendard Medium" charset="0"/>
              <a:ea typeface="Pretendard Medium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B37D293-56B3-044E-B125-E6AD258A2B4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07"/>
          <a:stretch/>
        </p:blipFill>
        <p:spPr>
          <a:xfrm>
            <a:off x="742950" y="1494790"/>
            <a:ext cx="6328845" cy="4910645"/>
          </a:xfrm>
          <a:prstGeom prst="rect">
            <a:avLst/>
          </a:prstGeom>
        </p:spPr>
      </p:pic>
      <p:graphicFrame>
        <p:nvGraphicFramePr>
          <p:cNvPr id="7" name="Table 3">
            <a:extLst>
              <a:ext uri="{FF2B5EF4-FFF2-40B4-BE49-F238E27FC236}">
                <a16:creationId xmlns:a16="http://schemas.microsoft.com/office/drawing/2014/main" id="{A55ABABA-DA7F-3641-B38F-8D7B92C219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7746698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프로젝트 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생활 환경에 따른 노인 건강 분석 및 정책 제공 서비스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페이지</a:t>
                      </a:r>
                      <a:endParaRPr lang="ko-KR" altLang="en-US" sz="1800" b="0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</a:rPr>
                        <a:t>1-</a:t>
                      </a: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</a:rPr>
                        <a:t>4</a:t>
                      </a:r>
                      <a:endParaRPr lang="ko-KR" altLang="en-US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설명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해당 프로젝트의 메인 페이지</a:t>
                      </a:r>
                      <a:endParaRPr lang="ko-KR" altLang="en-US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Table 3">
            <a:extLst>
              <a:ext uri="{FF2B5EF4-FFF2-40B4-BE49-F238E27FC236}">
                <a16:creationId xmlns:a16="http://schemas.microsoft.com/office/drawing/2014/main" id="{19072A4D-8536-3E43-9D67-01D4B75C39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6218740"/>
              </p:ext>
            </p:extLst>
          </p:nvPr>
        </p:nvGraphicFramePr>
        <p:xfrm>
          <a:off x="7683500" y="1494790"/>
          <a:ext cx="3891280" cy="35877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화면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메인 페이지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Description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9888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1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1-</a:t>
                      </a: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3</a:t>
                      </a:r>
                      <a:r>
                        <a:rPr lang="ko-KR" altLang="ko-Kore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페이지에서 스크롤 내릴 시</a:t>
                      </a:r>
                      <a:r>
                        <a:rPr lang="ko-Kore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 정책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 정보 제공</a:t>
                      </a:r>
                      <a:r>
                        <a:rPr lang="ko-KR" altLang="ko-Kore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 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이미지를 클릭하면 해당 페이지로 연결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2</a:t>
                      </a:r>
                      <a:endParaRPr lang="ko-KR" altLang="en-US" sz="1800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“</a:t>
                      </a:r>
                      <a:endParaRPr lang="ko-KR" altLang="en-US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3</a:t>
                      </a:r>
                      <a:endParaRPr lang="ko-KR" altLang="en-US" sz="1800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“</a:t>
                      </a:r>
                      <a:endParaRPr lang="ko-KR" altLang="en-US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22223"/>
                  </a:ext>
                </a:extLst>
              </a:tr>
            </a:tbl>
          </a:graphicData>
        </a:graphic>
      </p:graphicFrame>
      <p:sp>
        <p:nvSpPr>
          <p:cNvPr id="9" name="도형 4">
            <a:extLst>
              <a:ext uri="{FF2B5EF4-FFF2-40B4-BE49-F238E27FC236}">
                <a16:creationId xmlns:a16="http://schemas.microsoft.com/office/drawing/2014/main" id="{FCCD7FCD-4766-E247-B4B1-DAC2460DE5E1}"/>
              </a:ext>
            </a:extLst>
          </p:cNvPr>
          <p:cNvSpPr>
            <a:spLocks/>
          </p:cNvSpPr>
          <p:nvPr/>
        </p:nvSpPr>
        <p:spPr>
          <a:xfrm>
            <a:off x="941302" y="3095777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 dirty="0">
                <a:latin typeface="Pretendard SemiBold" charset="0"/>
                <a:ea typeface="Pretendard SemiBold" charset="0"/>
              </a:rPr>
              <a:t>1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sp>
        <p:nvSpPr>
          <p:cNvPr id="10" name="도형 4">
            <a:extLst>
              <a:ext uri="{FF2B5EF4-FFF2-40B4-BE49-F238E27FC236}">
                <a16:creationId xmlns:a16="http://schemas.microsoft.com/office/drawing/2014/main" id="{50D93D64-B1FA-1640-8824-FF7A53EB6353}"/>
              </a:ext>
            </a:extLst>
          </p:cNvPr>
          <p:cNvSpPr>
            <a:spLocks/>
          </p:cNvSpPr>
          <p:nvPr/>
        </p:nvSpPr>
        <p:spPr>
          <a:xfrm>
            <a:off x="2950406" y="3095777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2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sp>
        <p:nvSpPr>
          <p:cNvPr id="21" name="도형 4">
            <a:extLst>
              <a:ext uri="{FF2B5EF4-FFF2-40B4-BE49-F238E27FC236}">
                <a16:creationId xmlns:a16="http://schemas.microsoft.com/office/drawing/2014/main" id="{5095ECF6-607E-6C4D-A5BA-BB6F25847AD9}"/>
              </a:ext>
            </a:extLst>
          </p:cNvPr>
          <p:cNvSpPr>
            <a:spLocks/>
          </p:cNvSpPr>
          <p:nvPr/>
        </p:nvSpPr>
        <p:spPr>
          <a:xfrm>
            <a:off x="5075420" y="3095777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3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8637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195DD51-EE63-1D48-A104-72E308294B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D75911A-69F7-674F-A5C0-1B03601208A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856" y="1494790"/>
            <a:ext cx="6762094" cy="5012370"/>
          </a:xfrm>
          <a:prstGeom prst="rect">
            <a:avLst/>
          </a:prstGeom>
        </p:spPr>
      </p:pic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7BA0E2D9-6361-C747-AC7E-AD8C8ABF73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5501332"/>
              </p:ext>
            </p:extLst>
          </p:nvPr>
        </p:nvGraphicFramePr>
        <p:xfrm>
          <a:off x="742856" y="350840"/>
          <a:ext cx="10831740" cy="931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144">
                  <a:extLst>
                    <a:ext uri="{9D8B030D-6E8A-4147-A177-3AD203B41FA5}">
                      <a16:colId xmlns:a16="http://schemas.microsoft.com/office/drawing/2014/main" val="1926268931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3459319733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543420268"/>
                    </a:ext>
                  </a:extLst>
                </a:gridCol>
                <a:gridCol w="2341696">
                  <a:extLst>
                    <a:ext uri="{9D8B030D-6E8A-4147-A177-3AD203B41FA5}">
                      <a16:colId xmlns:a16="http://schemas.microsoft.com/office/drawing/2014/main" val="1895664162"/>
                    </a:ext>
                  </a:extLst>
                </a:gridCol>
              </a:tblGrid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프로젝트</a:t>
                      </a:r>
                      <a:r>
                        <a:rPr lang="ko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 명</a:t>
                      </a:r>
                      <a:endParaRPr lang="ko-Kore-KR" altLang="en-US" b="0" i="0" dirty="0">
                        <a:solidFill>
                          <a:schemeClr val="bg1"/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ore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생활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환경에 따른 노인 건강 분석 및 정책 제공 서비스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2-1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4378"/>
                  </a:ext>
                </a:extLst>
              </a:tr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DLT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란</a:t>
                      </a:r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? 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메뉴를 누른 후 구현 화면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8866076"/>
                  </a:ext>
                </a:extLst>
              </a:tr>
            </a:tbl>
          </a:graphicData>
        </a:graphic>
      </p:graphicFrame>
      <p:graphicFrame>
        <p:nvGraphicFramePr>
          <p:cNvPr id="8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5747646"/>
              </p:ext>
            </p:extLst>
          </p:nvPr>
        </p:nvGraphicFramePr>
        <p:xfrm>
          <a:off x="7683500" y="1494790"/>
          <a:ext cx="3891280" cy="23888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DLT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소개 페이지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US" altLang="ko-KR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DLT</a:t>
                      </a: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란</a:t>
                      </a:r>
                      <a:r>
                        <a:rPr lang="en-US" altLang="ko-KR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?</a:t>
                      </a: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메뉴 클릭 시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DLT 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서비스의 간단 소개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" name="도형 4">
            <a:extLst>
              <a:ext uri="{FF2B5EF4-FFF2-40B4-BE49-F238E27FC236}">
                <a16:creationId xmlns:a16="http://schemas.microsoft.com/office/drawing/2014/main" id="{69870EF8-EC61-4348-881E-F527AE7560CF}"/>
              </a:ext>
            </a:extLst>
          </p:cNvPr>
          <p:cNvSpPr>
            <a:spLocks/>
          </p:cNvSpPr>
          <p:nvPr/>
        </p:nvSpPr>
        <p:spPr>
          <a:xfrm>
            <a:off x="874067" y="2477212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 dirty="0">
                <a:latin typeface="Pretendard SemiBold" charset="0"/>
                <a:ea typeface="Pretendard SemiBold" charset="0"/>
              </a:rPr>
              <a:t>1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sp>
        <p:nvSpPr>
          <p:cNvPr id="19" name="도형 4">
            <a:extLst>
              <a:ext uri="{FF2B5EF4-FFF2-40B4-BE49-F238E27FC236}">
                <a16:creationId xmlns:a16="http://schemas.microsoft.com/office/drawing/2014/main" id="{F23F49EA-49DF-0045-B66B-D7D5F62E4A81}"/>
              </a:ext>
            </a:extLst>
          </p:cNvPr>
          <p:cNvSpPr>
            <a:spLocks/>
          </p:cNvSpPr>
          <p:nvPr/>
        </p:nvSpPr>
        <p:spPr>
          <a:xfrm>
            <a:off x="2958361" y="3378200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2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grpSp>
        <p:nvGrpSpPr>
          <p:cNvPr id="21" name="Group 5">
            <a:extLst>
              <a:ext uri="{FF2B5EF4-FFF2-40B4-BE49-F238E27FC236}">
                <a16:creationId xmlns:a16="http://schemas.microsoft.com/office/drawing/2014/main" id="{A4E91DFC-B3CC-7946-8439-794E3F252380}"/>
              </a:ext>
            </a:extLst>
          </p:cNvPr>
          <p:cNvGrpSpPr>
            <a:grpSpLocks/>
          </p:cNvGrpSpPr>
          <p:nvPr/>
        </p:nvGrpSpPr>
        <p:grpSpPr>
          <a:xfrm>
            <a:off x="742950" y="6310555"/>
            <a:ext cx="6762750" cy="501650"/>
            <a:chOff x="742950" y="6243320"/>
            <a:chExt cx="6762750" cy="501650"/>
          </a:xfrm>
        </p:grpSpPr>
        <p:sp>
          <p:nvSpPr>
            <p:cNvPr id="22" name="Rect 0">
              <a:extLst>
                <a:ext uri="{FF2B5EF4-FFF2-40B4-BE49-F238E27FC236}">
                  <a16:creationId xmlns:a16="http://schemas.microsoft.com/office/drawing/2014/main" id="{AEF3795D-6574-2841-AA0F-7D37DB07CCAB}"/>
                </a:ext>
              </a:extLst>
            </p:cNvPr>
            <p:cNvSpPr>
              <a:spLocks/>
            </p:cNvSpPr>
            <p:nvPr/>
          </p:nvSpPr>
          <p:spPr>
            <a:xfrm>
              <a:off x="74295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3" name="Rect 0">
              <a:extLst>
                <a:ext uri="{FF2B5EF4-FFF2-40B4-BE49-F238E27FC236}">
                  <a16:creationId xmlns:a16="http://schemas.microsoft.com/office/drawing/2014/main" id="{8E106D80-E92B-3641-9FA5-1DD08818EC6F}"/>
                </a:ext>
              </a:extLst>
            </p:cNvPr>
            <p:cNvSpPr>
              <a:spLocks/>
            </p:cNvSpPr>
            <p:nvPr/>
          </p:nvSpPr>
          <p:spPr>
            <a:xfrm>
              <a:off x="171323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4" name="Rect 0">
              <a:extLst>
                <a:ext uri="{FF2B5EF4-FFF2-40B4-BE49-F238E27FC236}">
                  <a16:creationId xmlns:a16="http://schemas.microsoft.com/office/drawing/2014/main" id="{449BACC3-DDDF-6F40-8B0A-9C696C0B3154}"/>
                </a:ext>
              </a:extLst>
            </p:cNvPr>
            <p:cNvSpPr>
              <a:spLocks/>
            </p:cNvSpPr>
            <p:nvPr/>
          </p:nvSpPr>
          <p:spPr>
            <a:xfrm>
              <a:off x="267716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5" name="Rect 0">
              <a:extLst>
                <a:ext uri="{FF2B5EF4-FFF2-40B4-BE49-F238E27FC236}">
                  <a16:creationId xmlns:a16="http://schemas.microsoft.com/office/drawing/2014/main" id="{3EE17756-8DCE-5040-B1C5-EF08B4C2DD26}"/>
                </a:ext>
              </a:extLst>
            </p:cNvPr>
            <p:cNvSpPr>
              <a:spLocks/>
            </p:cNvSpPr>
            <p:nvPr/>
          </p:nvSpPr>
          <p:spPr>
            <a:xfrm>
              <a:off x="364744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6" name="Rect 0">
              <a:extLst>
                <a:ext uri="{FF2B5EF4-FFF2-40B4-BE49-F238E27FC236}">
                  <a16:creationId xmlns:a16="http://schemas.microsoft.com/office/drawing/2014/main" id="{DBA64E01-0679-0D48-A41E-CD2B24E410AA}"/>
                </a:ext>
              </a:extLst>
            </p:cNvPr>
            <p:cNvSpPr>
              <a:spLocks/>
            </p:cNvSpPr>
            <p:nvPr/>
          </p:nvSpPr>
          <p:spPr>
            <a:xfrm>
              <a:off x="461137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7" name="Rect 0">
              <a:extLst>
                <a:ext uri="{FF2B5EF4-FFF2-40B4-BE49-F238E27FC236}">
                  <a16:creationId xmlns:a16="http://schemas.microsoft.com/office/drawing/2014/main" id="{9907E3CA-3F49-F349-9504-CEC1FD09924C}"/>
                </a:ext>
              </a:extLst>
            </p:cNvPr>
            <p:cNvSpPr>
              <a:spLocks/>
            </p:cNvSpPr>
            <p:nvPr/>
          </p:nvSpPr>
          <p:spPr>
            <a:xfrm>
              <a:off x="557022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8" name="Rect 0">
              <a:extLst>
                <a:ext uri="{FF2B5EF4-FFF2-40B4-BE49-F238E27FC236}">
                  <a16:creationId xmlns:a16="http://schemas.microsoft.com/office/drawing/2014/main" id="{4A701B23-A8E4-E74A-A871-C1590E8B3F26}"/>
                </a:ext>
              </a:extLst>
            </p:cNvPr>
            <p:cNvSpPr>
              <a:spLocks/>
            </p:cNvSpPr>
            <p:nvPr/>
          </p:nvSpPr>
          <p:spPr>
            <a:xfrm>
              <a:off x="653415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</p:grpSp>
      <p:sp>
        <p:nvSpPr>
          <p:cNvPr id="29" name="Rect 0">
            <a:extLst>
              <a:ext uri="{FF2B5EF4-FFF2-40B4-BE49-F238E27FC236}">
                <a16:creationId xmlns:a16="http://schemas.microsoft.com/office/drawing/2014/main" id="{E46D39F1-813D-014C-A5C6-E8D5608B6BA4}"/>
              </a:ext>
            </a:extLst>
          </p:cNvPr>
          <p:cNvSpPr txBox="1">
            <a:spLocks/>
          </p:cNvSpPr>
          <p:nvPr/>
        </p:nvSpPr>
        <p:spPr>
          <a:xfrm>
            <a:off x="3512820" y="6370880"/>
            <a:ext cx="1234440" cy="370840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800">
                <a:solidFill>
                  <a:schemeClr val="bg1"/>
                </a:solidFill>
                <a:latin typeface="Pretendard" charset="0"/>
                <a:ea typeface="Pretendard" charset="0"/>
              </a:rPr>
              <a:t>하단 스크롤</a:t>
            </a:r>
            <a:endParaRPr lang="ko-KR" altLang="en-US" sz="1800">
              <a:solidFill>
                <a:schemeClr val="bg1"/>
              </a:solidFill>
              <a:latin typeface="Pretendard" charset="0"/>
              <a:ea typeface="Pretend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4841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195DD51-EE63-1D48-A104-72E308294B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B289389-6C5E-1F48-B6D3-E4BCD6E82EAE}"/>
              </a:ext>
            </a:extLst>
          </p:cNvPr>
          <p:cNvSpPr/>
          <p:nvPr/>
        </p:nvSpPr>
        <p:spPr>
          <a:xfrm>
            <a:off x="742106" y="2877671"/>
            <a:ext cx="6762844" cy="3059392"/>
          </a:xfrm>
          <a:prstGeom prst="rect">
            <a:avLst/>
          </a:prstGeom>
          <a:solidFill>
            <a:srgbClr val="EEEF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D75911A-69F7-674F-A5C0-1B03601208A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856" y="1494790"/>
            <a:ext cx="6762094" cy="1382881"/>
          </a:xfrm>
          <a:prstGeom prst="rect">
            <a:avLst/>
          </a:prstGeom>
        </p:spPr>
      </p:pic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7BA0E2D9-6361-C747-AC7E-AD8C8ABF73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6762711"/>
              </p:ext>
            </p:extLst>
          </p:nvPr>
        </p:nvGraphicFramePr>
        <p:xfrm>
          <a:off x="742856" y="350840"/>
          <a:ext cx="10831740" cy="931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144">
                  <a:extLst>
                    <a:ext uri="{9D8B030D-6E8A-4147-A177-3AD203B41FA5}">
                      <a16:colId xmlns:a16="http://schemas.microsoft.com/office/drawing/2014/main" val="1926268931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3459319733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543420268"/>
                    </a:ext>
                  </a:extLst>
                </a:gridCol>
                <a:gridCol w="2341696">
                  <a:extLst>
                    <a:ext uri="{9D8B030D-6E8A-4147-A177-3AD203B41FA5}">
                      <a16:colId xmlns:a16="http://schemas.microsoft.com/office/drawing/2014/main" val="1895664162"/>
                    </a:ext>
                  </a:extLst>
                </a:gridCol>
              </a:tblGrid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프로젝트</a:t>
                      </a:r>
                      <a:r>
                        <a:rPr lang="ko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 명</a:t>
                      </a:r>
                      <a:endParaRPr lang="ko-Kore-KR" altLang="en-US" b="0" i="0" dirty="0">
                        <a:solidFill>
                          <a:schemeClr val="bg1"/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ore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생활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환경에 따른 노인 건강 분석 및 정책 제공 서비스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2-2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4378"/>
                  </a:ext>
                </a:extLst>
              </a:tr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DLT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란</a:t>
                      </a:r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? 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메뉴를 누른 후 구현 화면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8866076"/>
                  </a:ext>
                </a:extLst>
              </a:tr>
            </a:tbl>
          </a:graphicData>
        </a:graphic>
      </p:graphicFrame>
      <p:graphicFrame>
        <p:nvGraphicFramePr>
          <p:cNvPr id="8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1701467"/>
              </p:ext>
            </p:extLst>
          </p:nvPr>
        </p:nvGraphicFramePr>
        <p:xfrm>
          <a:off x="7683500" y="1494790"/>
          <a:ext cx="3891280" cy="30594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DLT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소개 페이지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DLT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로고 배치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DLT 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서비스 설명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노인 건강 비교 서비스 기능 설명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0677713"/>
                  </a:ext>
                </a:extLst>
              </a:tr>
            </a:tbl>
          </a:graphicData>
        </a:graphic>
      </p:graphicFrame>
      <p:sp>
        <p:nvSpPr>
          <p:cNvPr id="17" name="도형 4">
            <a:extLst>
              <a:ext uri="{FF2B5EF4-FFF2-40B4-BE49-F238E27FC236}">
                <a16:creationId xmlns:a16="http://schemas.microsoft.com/office/drawing/2014/main" id="{69870EF8-EC61-4348-881E-F527AE7560CF}"/>
              </a:ext>
            </a:extLst>
          </p:cNvPr>
          <p:cNvSpPr>
            <a:spLocks/>
          </p:cNvSpPr>
          <p:nvPr/>
        </p:nvSpPr>
        <p:spPr>
          <a:xfrm>
            <a:off x="940584" y="1559936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 dirty="0">
                <a:latin typeface="Pretendard SemiBold" charset="0"/>
                <a:ea typeface="Pretendard SemiBold" charset="0"/>
              </a:rPr>
              <a:t>1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sp>
        <p:nvSpPr>
          <p:cNvPr id="19" name="도형 4">
            <a:extLst>
              <a:ext uri="{FF2B5EF4-FFF2-40B4-BE49-F238E27FC236}">
                <a16:creationId xmlns:a16="http://schemas.microsoft.com/office/drawing/2014/main" id="{F23F49EA-49DF-0045-B66B-D7D5F62E4A81}"/>
              </a:ext>
            </a:extLst>
          </p:cNvPr>
          <p:cNvSpPr>
            <a:spLocks/>
          </p:cNvSpPr>
          <p:nvPr/>
        </p:nvSpPr>
        <p:spPr>
          <a:xfrm>
            <a:off x="2585907" y="1559936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2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grpSp>
        <p:nvGrpSpPr>
          <p:cNvPr id="21" name="Group 5">
            <a:extLst>
              <a:ext uri="{FF2B5EF4-FFF2-40B4-BE49-F238E27FC236}">
                <a16:creationId xmlns:a16="http://schemas.microsoft.com/office/drawing/2014/main" id="{A4E91DFC-B3CC-7946-8439-794E3F252380}"/>
              </a:ext>
            </a:extLst>
          </p:cNvPr>
          <p:cNvGrpSpPr>
            <a:grpSpLocks/>
          </p:cNvGrpSpPr>
          <p:nvPr/>
        </p:nvGrpSpPr>
        <p:grpSpPr>
          <a:xfrm>
            <a:off x="742950" y="5686238"/>
            <a:ext cx="6762750" cy="501650"/>
            <a:chOff x="742950" y="6243320"/>
            <a:chExt cx="6762750" cy="501650"/>
          </a:xfrm>
        </p:grpSpPr>
        <p:sp>
          <p:nvSpPr>
            <p:cNvPr id="22" name="Rect 0">
              <a:extLst>
                <a:ext uri="{FF2B5EF4-FFF2-40B4-BE49-F238E27FC236}">
                  <a16:creationId xmlns:a16="http://schemas.microsoft.com/office/drawing/2014/main" id="{AEF3795D-6574-2841-AA0F-7D37DB07CCAB}"/>
                </a:ext>
              </a:extLst>
            </p:cNvPr>
            <p:cNvSpPr>
              <a:spLocks/>
            </p:cNvSpPr>
            <p:nvPr/>
          </p:nvSpPr>
          <p:spPr>
            <a:xfrm>
              <a:off x="74295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3" name="Rect 0">
              <a:extLst>
                <a:ext uri="{FF2B5EF4-FFF2-40B4-BE49-F238E27FC236}">
                  <a16:creationId xmlns:a16="http://schemas.microsoft.com/office/drawing/2014/main" id="{8E106D80-E92B-3641-9FA5-1DD08818EC6F}"/>
                </a:ext>
              </a:extLst>
            </p:cNvPr>
            <p:cNvSpPr>
              <a:spLocks/>
            </p:cNvSpPr>
            <p:nvPr/>
          </p:nvSpPr>
          <p:spPr>
            <a:xfrm>
              <a:off x="171323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4" name="Rect 0">
              <a:extLst>
                <a:ext uri="{FF2B5EF4-FFF2-40B4-BE49-F238E27FC236}">
                  <a16:creationId xmlns:a16="http://schemas.microsoft.com/office/drawing/2014/main" id="{449BACC3-DDDF-6F40-8B0A-9C696C0B3154}"/>
                </a:ext>
              </a:extLst>
            </p:cNvPr>
            <p:cNvSpPr>
              <a:spLocks/>
            </p:cNvSpPr>
            <p:nvPr/>
          </p:nvSpPr>
          <p:spPr>
            <a:xfrm>
              <a:off x="267716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5" name="Rect 0">
              <a:extLst>
                <a:ext uri="{FF2B5EF4-FFF2-40B4-BE49-F238E27FC236}">
                  <a16:creationId xmlns:a16="http://schemas.microsoft.com/office/drawing/2014/main" id="{3EE17756-8DCE-5040-B1C5-EF08B4C2DD26}"/>
                </a:ext>
              </a:extLst>
            </p:cNvPr>
            <p:cNvSpPr>
              <a:spLocks/>
            </p:cNvSpPr>
            <p:nvPr/>
          </p:nvSpPr>
          <p:spPr>
            <a:xfrm>
              <a:off x="364744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6" name="Rect 0">
              <a:extLst>
                <a:ext uri="{FF2B5EF4-FFF2-40B4-BE49-F238E27FC236}">
                  <a16:creationId xmlns:a16="http://schemas.microsoft.com/office/drawing/2014/main" id="{DBA64E01-0679-0D48-A41E-CD2B24E410AA}"/>
                </a:ext>
              </a:extLst>
            </p:cNvPr>
            <p:cNvSpPr>
              <a:spLocks/>
            </p:cNvSpPr>
            <p:nvPr/>
          </p:nvSpPr>
          <p:spPr>
            <a:xfrm>
              <a:off x="461137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7" name="Rect 0">
              <a:extLst>
                <a:ext uri="{FF2B5EF4-FFF2-40B4-BE49-F238E27FC236}">
                  <a16:creationId xmlns:a16="http://schemas.microsoft.com/office/drawing/2014/main" id="{9907E3CA-3F49-F349-9504-CEC1FD09924C}"/>
                </a:ext>
              </a:extLst>
            </p:cNvPr>
            <p:cNvSpPr>
              <a:spLocks/>
            </p:cNvSpPr>
            <p:nvPr/>
          </p:nvSpPr>
          <p:spPr>
            <a:xfrm>
              <a:off x="557022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8" name="Rect 0">
              <a:extLst>
                <a:ext uri="{FF2B5EF4-FFF2-40B4-BE49-F238E27FC236}">
                  <a16:creationId xmlns:a16="http://schemas.microsoft.com/office/drawing/2014/main" id="{4A701B23-A8E4-E74A-A871-C1590E8B3F26}"/>
                </a:ext>
              </a:extLst>
            </p:cNvPr>
            <p:cNvSpPr>
              <a:spLocks/>
            </p:cNvSpPr>
            <p:nvPr/>
          </p:nvSpPr>
          <p:spPr>
            <a:xfrm>
              <a:off x="653415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</p:grpSp>
      <p:sp>
        <p:nvSpPr>
          <p:cNvPr id="29" name="Rect 0">
            <a:extLst>
              <a:ext uri="{FF2B5EF4-FFF2-40B4-BE49-F238E27FC236}">
                <a16:creationId xmlns:a16="http://schemas.microsoft.com/office/drawing/2014/main" id="{E46D39F1-813D-014C-A5C6-E8D5608B6BA4}"/>
              </a:ext>
            </a:extLst>
          </p:cNvPr>
          <p:cNvSpPr txBox="1">
            <a:spLocks/>
          </p:cNvSpPr>
          <p:nvPr/>
        </p:nvSpPr>
        <p:spPr>
          <a:xfrm>
            <a:off x="3512820" y="5746563"/>
            <a:ext cx="1234440" cy="370840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800">
                <a:solidFill>
                  <a:schemeClr val="bg1"/>
                </a:solidFill>
                <a:latin typeface="Pretendard" charset="0"/>
                <a:ea typeface="Pretendard" charset="0"/>
              </a:rPr>
              <a:t>하단 스크롤</a:t>
            </a:r>
            <a:endParaRPr lang="ko-KR" altLang="en-US" sz="1800">
              <a:solidFill>
                <a:schemeClr val="bg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18" name="도형 4">
            <a:extLst>
              <a:ext uri="{FF2B5EF4-FFF2-40B4-BE49-F238E27FC236}">
                <a16:creationId xmlns:a16="http://schemas.microsoft.com/office/drawing/2014/main" id="{0B00826B-479A-0346-BF29-5A1EB2AB8307}"/>
              </a:ext>
            </a:extLst>
          </p:cNvPr>
          <p:cNvSpPr>
            <a:spLocks/>
          </p:cNvSpPr>
          <p:nvPr/>
        </p:nvSpPr>
        <p:spPr>
          <a:xfrm>
            <a:off x="1621369" y="4057810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3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2E83815-079E-9646-8002-B5426ED9097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47441" y="3494722"/>
            <a:ext cx="2448560" cy="15744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F743D00-CAD7-9D40-B791-6FC9C8F8F3EE}"/>
              </a:ext>
            </a:extLst>
          </p:cNvPr>
          <p:cNvSpPr txBox="1"/>
          <p:nvPr/>
        </p:nvSpPr>
        <p:spPr>
          <a:xfrm>
            <a:off x="2016116" y="3878643"/>
            <a:ext cx="1515158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서울과 전남 지역의</a:t>
            </a:r>
            <a:endParaRPr kumimoji="1" lang="en-US" altLang="ko-KR" sz="14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kumimoji="1" lang="ko-KR" altLang="en-US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노인 건강 비교</a:t>
            </a:r>
            <a:endParaRPr kumimoji="1" lang="en-US" altLang="ko-KR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  <a:p>
            <a:r>
              <a:rPr kumimoji="1" lang="en-US" altLang="ko-KR" sz="1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(</a:t>
            </a:r>
            <a:r>
              <a:rPr kumimoji="1" lang="ko-KR" altLang="en-US" sz="1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기능 설명</a:t>
            </a:r>
            <a:r>
              <a:rPr kumimoji="1" lang="en-US" altLang="ko-KR" sz="1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06284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17</Pages>
  <Paragraphs>425</Paragraphs>
  <Words>1116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한수지</dc:creator>
  <cp:lastModifiedBy>HAYDEN PARK</cp:lastModifiedBy>
  <dc:title>PowerPoint 프레젠테이션</dc:title>
  <cp:version>9.104.202.51765</cp:version>
  <dcterms:modified xsi:type="dcterms:W3CDTF">2023-12-13T05:33:51Z</dcterms:modified>
</cp:coreProperties>
</file>

<file path=docProps/thumbnail.jpeg>
</file>